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3">
  <p:sldMasterIdLst>
    <p:sldMasterId id="2147483648" r:id="rId1"/>
  </p:sldMasterIdLst>
  <p:notesMasterIdLst>
    <p:notesMasterId r:id="rId50"/>
  </p:notesMasterIdLst>
  <p:sldIdLst>
    <p:sldId id="257" r:id="rId2"/>
    <p:sldId id="258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285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286" r:id="rId49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>
        <p:scale>
          <a:sx n="52" d="100"/>
          <a:sy n="52" d="100"/>
        </p:scale>
        <p:origin x="-51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48.wmf"/><Relationship Id="rId4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10" Type="http://schemas.openxmlformats.org/officeDocument/2006/relationships/image" Target="../media/image58.wmf"/><Relationship Id="rId4" Type="http://schemas.openxmlformats.org/officeDocument/2006/relationships/image" Target="../media/image52.wmf"/><Relationship Id="rId9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4A47393-4F72-4088-B38E-C1E5D6F7FF8A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840A114-3ED4-4079-BD66-D229787543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74438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01932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36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74246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37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91751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38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92676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39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72357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40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03284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41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83755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42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67796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43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61818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44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79809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45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5647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69039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46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2580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47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997936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48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9782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E5DB94-DD9C-4DD1-8AE2-EC082C835A89}" type="slidenum">
              <a:rPr lang="en-US"/>
              <a:pPr/>
              <a:t>17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25307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2C8691-76FE-4115-B45C-BF536D7C0BF4}" type="slidenum">
              <a:rPr lang="en-US"/>
              <a:pPr/>
              <a:t>22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8" y="276225"/>
            <a:ext cx="5908675" cy="3324225"/>
          </a:xfrm>
          <a:solidFill>
            <a:srgbClr val="FFFFFF"/>
          </a:solidFill>
          <a:ln/>
        </p:spPr>
      </p:sp>
      <p:sp>
        <p:nvSpPr>
          <p:cNvPr id="19558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444500" y="3924300"/>
            <a:ext cx="5167313" cy="369093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64686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7B1E6B-971B-4A04-A931-B30BA5B12950}" type="slidenum">
              <a:rPr lang="en-US"/>
              <a:pPr/>
              <a:t>23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8" y="276225"/>
            <a:ext cx="5908675" cy="3324225"/>
          </a:xfrm>
          <a:solidFill>
            <a:srgbClr val="FFFFFF"/>
          </a:solidFill>
          <a:ln/>
        </p:spPr>
      </p:sp>
      <p:sp>
        <p:nvSpPr>
          <p:cNvPr id="1976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444500" y="3924300"/>
            <a:ext cx="5167313" cy="369093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66293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CA02E2-0BC3-4337-86D8-9A6D4FCE1648}" type="slidenum">
              <a:rPr lang="en-US"/>
              <a:pPr/>
              <a:t>24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8" y="276225"/>
            <a:ext cx="5908675" cy="3324225"/>
          </a:xfrm>
          <a:solidFill>
            <a:srgbClr val="FFFFFF"/>
          </a:solidFill>
          <a:ln/>
        </p:spPr>
      </p:sp>
      <p:sp>
        <p:nvSpPr>
          <p:cNvPr id="1996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444500" y="3924300"/>
            <a:ext cx="5167313" cy="369093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50388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BA2CA5-191A-4E54-A4D4-234319458844}" type="slidenum">
              <a:rPr lang="en-US"/>
              <a:pPr/>
              <a:t>25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8" y="276225"/>
            <a:ext cx="5908675" cy="3324225"/>
          </a:xfrm>
          <a:solidFill>
            <a:srgbClr val="FFFFFF"/>
          </a:solidFill>
          <a:ln/>
        </p:spPr>
      </p:sp>
      <p:sp>
        <p:nvSpPr>
          <p:cNvPr id="2017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444500" y="3924300"/>
            <a:ext cx="5167313" cy="369093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09763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34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61379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35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24730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1245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678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29905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CE947DB-D24C-4346-84E2-1F61391A0C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97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4EDDBCD-7E65-4BD5-AD0C-52067F19ED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0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E0DFADD-2C0B-4DFC-B000-8EA273E905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8070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3734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0672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8646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4343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9839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0961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7915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5147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7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4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8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56.wmf"/><Relationship Id="rId3" Type="http://schemas.openxmlformats.org/officeDocument/2006/relationships/oleObject" Target="../embeddings/oleObject27.bin"/><Relationship Id="rId21" Type="http://schemas.openxmlformats.org/officeDocument/2006/relationships/oleObject" Target="../embeddings/oleObject36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5.wmf"/><Relationship Id="rId20" Type="http://schemas.openxmlformats.org/officeDocument/2006/relationships/image" Target="../media/image57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52.wmf"/><Relationship Id="rId19" Type="http://schemas.openxmlformats.org/officeDocument/2006/relationships/oleObject" Target="../embeddings/oleObject35.bin"/><Relationship Id="rId4" Type="http://schemas.openxmlformats.org/officeDocument/2006/relationships/image" Target="../media/image48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54.wmf"/><Relationship Id="rId22" Type="http://schemas.openxmlformats.org/officeDocument/2006/relationships/image" Target="../media/image58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6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40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hyperlink" Target="http://www.umich.edu/~elements/5e/02chap/summary.html#top" TargetMode="External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9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9400" y="1371601"/>
            <a:ext cx="6096000" cy="3766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Chemical Reaction Engineering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Salah N.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Farhan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Senior lecturer. Chem. Eng. Dept.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College of Engineering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University of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Diyala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457200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Membrane Reactors – What and Why?</a:t>
            </a:r>
          </a:p>
        </p:txBody>
      </p:sp>
      <p:sp>
        <p:nvSpPr>
          <p:cNvPr id="181251" name="Line 3"/>
          <p:cNvSpPr>
            <a:spLocks noChangeShapeType="1"/>
          </p:cNvSpPr>
          <p:nvPr/>
        </p:nvSpPr>
        <p:spPr bwMode="auto">
          <a:xfrm>
            <a:off x="1524000" y="609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1905001" y="1066801"/>
            <a:ext cx="8550275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6538" indent="-2365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/>
              <a:t>Usually in a chemical process, the separation of wanted and unwanted species are carried out in a separation vessel downstream of a reactor.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Membrane reactor allows the separation and reaction processes to occur simultaneously and in a single-vessel.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Catalytic membrane reactor can be used to increase the yields of products from reactions that are thermodynamically limited, i.e. from reversible reactions.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Catalytic membrane reactors can be classified into two categories: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/>
              <a:t> Inert Membrane Reactor with Catalyst on Feed Side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/>
              <a:t> Catalytic Membrane Reactor</a:t>
            </a:r>
          </a:p>
        </p:txBody>
      </p:sp>
    </p:spTree>
    <p:extLst>
      <p:ext uri="{BB962C8B-B14F-4D97-AF65-F5344CB8AC3E}">
        <p14:creationId xmlns:p14="http://schemas.microsoft.com/office/powerpoint/2010/main" val="38199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Line 2"/>
          <p:cNvSpPr>
            <a:spLocks noChangeShapeType="1"/>
          </p:cNvSpPr>
          <p:nvPr/>
        </p:nvSpPr>
        <p:spPr bwMode="auto">
          <a:xfrm>
            <a:off x="1524000" y="685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grpSp>
        <p:nvGrpSpPr>
          <p:cNvPr id="182275" name="Group 3"/>
          <p:cNvGrpSpPr>
            <a:grpSpLocks/>
          </p:cNvGrpSpPr>
          <p:nvPr/>
        </p:nvGrpSpPr>
        <p:grpSpPr bwMode="auto">
          <a:xfrm>
            <a:off x="3581400" y="1295400"/>
            <a:ext cx="4191000" cy="1295400"/>
            <a:chOff x="960" y="995"/>
            <a:chExt cx="3696" cy="1549"/>
          </a:xfrm>
        </p:grpSpPr>
        <p:sp>
          <p:nvSpPr>
            <p:cNvPr id="182276" name="AutoShape 4" descr="Wide upward diagonal"/>
            <p:cNvSpPr>
              <a:spLocks noChangeArrowheads="1"/>
            </p:cNvSpPr>
            <p:nvPr/>
          </p:nvSpPr>
          <p:spPr bwMode="auto">
            <a:xfrm>
              <a:off x="1104" y="1248"/>
              <a:ext cx="576" cy="1083"/>
            </a:xfrm>
            <a:custGeom>
              <a:avLst/>
              <a:gdLst>
                <a:gd name="G0" fmla="+- 2588 0 0"/>
                <a:gd name="G1" fmla="+- 21600 0 2588"/>
                <a:gd name="G2" fmla="+- 21600 0 258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588" y="10800"/>
                  </a:moveTo>
                  <a:cubicBezTo>
                    <a:pt x="2588" y="15335"/>
                    <a:pt x="6265" y="19012"/>
                    <a:pt x="10800" y="19012"/>
                  </a:cubicBezTo>
                  <a:cubicBezTo>
                    <a:pt x="15335" y="19012"/>
                    <a:pt x="19012" y="15335"/>
                    <a:pt x="19012" y="10800"/>
                  </a:cubicBezTo>
                  <a:cubicBezTo>
                    <a:pt x="19012" y="6265"/>
                    <a:pt x="15335" y="2588"/>
                    <a:pt x="10800" y="2588"/>
                  </a:cubicBezTo>
                  <a:cubicBezTo>
                    <a:pt x="6265" y="2588"/>
                    <a:pt x="2588" y="6265"/>
                    <a:pt x="2588" y="10800"/>
                  </a:cubicBezTo>
                  <a:close/>
                </a:path>
              </a:pathLst>
            </a:custGeom>
            <a:pattFill prst="wdUpDiag">
              <a:fgClr>
                <a:srgbClr val="0099FF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82277" name="Rectangle 5" descr="Wide upward diagonal"/>
            <p:cNvSpPr>
              <a:spLocks noChangeArrowheads="1"/>
            </p:cNvSpPr>
            <p:nvPr/>
          </p:nvSpPr>
          <p:spPr bwMode="auto">
            <a:xfrm>
              <a:off x="2400" y="1248"/>
              <a:ext cx="1296" cy="96"/>
            </a:xfrm>
            <a:prstGeom prst="rect">
              <a:avLst/>
            </a:prstGeom>
            <a:pattFill prst="wdUpDiag">
              <a:fgClr>
                <a:srgbClr val="0099FF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82278" name="Rectangle 6" descr="Wide upward diagonal"/>
            <p:cNvSpPr>
              <a:spLocks noChangeArrowheads="1"/>
            </p:cNvSpPr>
            <p:nvPr/>
          </p:nvSpPr>
          <p:spPr bwMode="auto">
            <a:xfrm>
              <a:off x="2400" y="2256"/>
              <a:ext cx="1296" cy="86"/>
            </a:xfrm>
            <a:prstGeom prst="rect">
              <a:avLst/>
            </a:prstGeom>
            <a:pattFill prst="wdUpDiag">
              <a:fgClr>
                <a:srgbClr val="0099FF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82279" name="Rectangle 7" descr="Sphere"/>
            <p:cNvSpPr>
              <a:spLocks noChangeArrowheads="1"/>
            </p:cNvSpPr>
            <p:nvPr/>
          </p:nvSpPr>
          <p:spPr bwMode="auto">
            <a:xfrm>
              <a:off x="2400" y="1344"/>
              <a:ext cx="1296" cy="917"/>
            </a:xfrm>
            <a:prstGeom prst="rect">
              <a:avLst/>
            </a:prstGeom>
            <a:pattFill prst="sphere">
              <a:fgClr>
                <a:srgbClr val="FF99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82280" name="Oval 8" descr="Sphere"/>
            <p:cNvSpPr>
              <a:spLocks noChangeArrowheads="1"/>
            </p:cNvSpPr>
            <p:nvPr/>
          </p:nvSpPr>
          <p:spPr bwMode="auto">
            <a:xfrm>
              <a:off x="1173" y="1312"/>
              <a:ext cx="438" cy="938"/>
            </a:xfrm>
            <a:prstGeom prst="ellipse">
              <a:avLst/>
            </a:prstGeom>
            <a:pattFill prst="sphere">
              <a:fgClr>
                <a:srgbClr val="FF99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82281" name="Oval 9"/>
            <p:cNvSpPr>
              <a:spLocks noChangeArrowheads="1"/>
            </p:cNvSpPr>
            <p:nvPr/>
          </p:nvSpPr>
          <p:spPr bwMode="auto">
            <a:xfrm>
              <a:off x="960" y="1008"/>
              <a:ext cx="864" cy="15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82282" name="Line 10"/>
            <p:cNvSpPr>
              <a:spLocks noChangeShapeType="1"/>
            </p:cNvSpPr>
            <p:nvPr/>
          </p:nvSpPr>
          <p:spPr bwMode="auto">
            <a:xfrm>
              <a:off x="1392" y="1008"/>
              <a:ext cx="27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82283" name="Line 11"/>
            <p:cNvSpPr>
              <a:spLocks noChangeShapeType="1"/>
            </p:cNvSpPr>
            <p:nvPr/>
          </p:nvSpPr>
          <p:spPr bwMode="auto">
            <a:xfrm>
              <a:off x="1440" y="2544"/>
              <a:ext cx="28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82284" name="Arc 12"/>
            <p:cNvSpPr>
              <a:spLocks/>
            </p:cNvSpPr>
            <p:nvPr/>
          </p:nvSpPr>
          <p:spPr bwMode="auto">
            <a:xfrm>
              <a:off x="4176" y="1008"/>
              <a:ext cx="480" cy="15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2975"/>
                <a:gd name="T2" fmla="*/ 3109 w 21600"/>
                <a:gd name="T3" fmla="*/ 42975 h 42975"/>
                <a:gd name="T4" fmla="*/ 0 w 21600"/>
                <a:gd name="T5" fmla="*/ 21600 h 42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97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328"/>
                    <a:pt x="13725" y="41430"/>
                    <a:pt x="3109" y="42975"/>
                  </a:cubicBezTo>
                </a:path>
                <a:path w="21600" h="4297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328"/>
                    <a:pt x="13725" y="41430"/>
                    <a:pt x="3109" y="4297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82285" name="Line 13"/>
            <p:cNvSpPr>
              <a:spLocks noChangeShapeType="1"/>
            </p:cNvSpPr>
            <p:nvPr/>
          </p:nvSpPr>
          <p:spPr bwMode="auto">
            <a:xfrm flipV="1">
              <a:off x="3072" y="1104"/>
              <a:ext cx="0" cy="576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82286" name="Line 14"/>
            <p:cNvSpPr>
              <a:spLocks noChangeShapeType="1"/>
            </p:cNvSpPr>
            <p:nvPr/>
          </p:nvSpPr>
          <p:spPr bwMode="auto">
            <a:xfrm>
              <a:off x="3072" y="1920"/>
              <a:ext cx="0" cy="57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82287" name="Freeform 15"/>
            <p:cNvSpPr>
              <a:spLocks/>
            </p:cNvSpPr>
            <p:nvPr/>
          </p:nvSpPr>
          <p:spPr bwMode="auto">
            <a:xfrm>
              <a:off x="2208" y="995"/>
              <a:ext cx="1584" cy="1544"/>
            </a:xfrm>
            <a:custGeom>
              <a:avLst/>
              <a:gdLst>
                <a:gd name="T0" fmla="*/ 1051 w 1824"/>
                <a:gd name="T1" fmla="*/ 2 h 1554"/>
                <a:gd name="T2" fmla="*/ 1317 w 1824"/>
                <a:gd name="T3" fmla="*/ 23 h 1554"/>
                <a:gd name="T4" fmla="*/ 1360 w 1824"/>
                <a:gd name="T5" fmla="*/ 77 h 1554"/>
                <a:gd name="T6" fmla="*/ 1403 w 1824"/>
                <a:gd name="T7" fmla="*/ 151 h 1554"/>
                <a:gd name="T8" fmla="*/ 1563 w 1824"/>
                <a:gd name="T9" fmla="*/ 183 h 1554"/>
                <a:gd name="T10" fmla="*/ 1595 w 1824"/>
                <a:gd name="T11" fmla="*/ 429 h 1554"/>
                <a:gd name="T12" fmla="*/ 1616 w 1824"/>
                <a:gd name="T13" fmla="*/ 493 h 1554"/>
                <a:gd name="T14" fmla="*/ 1627 w 1824"/>
                <a:gd name="T15" fmla="*/ 525 h 1554"/>
                <a:gd name="T16" fmla="*/ 1669 w 1824"/>
                <a:gd name="T17" fmla="*/ 749 h 1554"/>
                <a:gd name="T18" fmla="*/ 1691 w 1824"/>
                <a:gd name="T19" fmla="*/ 834 h 1554"/>
                <a:gd name="T20" fmla="*/ 1637 w 1824"/>
                <a:gd name="T21" fmla="*/ 1090 h 1554"/>
                <a:gd name="T22" fmla="*/ 1616 w 1824"/>
                <a:gd name="T23" fmla="*/ 1133 h 1554"/>
                <a:gd name="T24" fmla="*/ 1573 w 1824"/>
                <a:gd name="T25" fmla="*/ 1197 h 1554"/>
                <a:gd name="T26" fmla="*/ 1541 w 1824"/>
                <a:gd name="T27" fmla="*/ 1346 h 1554"/>
                <a:gd name="T28" fmla="*/ 1371 w 1824"/>
                <a:gd name="T29" fmla="*/ 1453 h 1554"/>
                <a:gd name="T30" fmla="*/ 1253 w 1824"/>
                <a:gd name="T31" fmla="*/ 1495 h 1554"/>
                <a:gd name="T32" fmla="*/ 1072 w 1824"/>
                <a:gd name="T33" fmla="*/ 1538 h 1554"/>
                <a:gd name="T34" fmla="*/ 485 w 1824"/>
                <a:gd name="T35" fmla="*/ 1399 h 1554"/>
                <a:gd name="T36" fmla="*/ 421 w 1824"/>
                <a:gd name="T37" fmla="*/ 1207 h 1554"/>
                <a:gd name="T38" fmla="*/ 357 w 1824"/>
                <a:gd name="T39" fmla="*/ 1154 h 1554"/>
                <a:gd name="T40" fmla="*/ 315 w 1824"/>
                <a:gd name="T41" fmla="*/ 1069 h 1554"/>
                <a:gd name="T42" fmla="*/ 293 w 1824"/>
                <a:gd name="T43" fmla="*/ 1047 h 1554"/>
                <a:gd name="T44" fmla="*/ 240 w 1824"/>
                <a:gd name="T45" fmla="*/ 962 h 1554"/>
                <a:gd name="T46" fmla="*/ 251 w 1824"/>
                <a:gd name="T47" fmla="*/ 759 h 1554"/>
                <a:gd name="T48" fmla="*/ 283 w 1824"/>
                <a:gd name="T49" fmla="*/ 695 h 1554"/>
                <a:gd name="T50" fmla="*/ 336 w 1824"/>
                <a:gd name="T51" fmla="*/ 525 h 1554"/>
                <a:gd name="T52" fmla="*/ 411 w 1824"/>
                <a:gd name="T53" fmla="*/ 290 h 1554"/>
                <a:gd name="T54" fmla="*/ 475 w 1824"/>
                <a:gd name="T55" fmla="*/ 247 h 1554"/>
                <a:gd name="T56" fmla="*/ 624 w 1824"/>
                <a:gd name="T57" fmla="*/ 162 h 1554"/>
                <a:gd name="T58" fmla="*/ 848 w 1824"/>
                <a:gd name="T59" fmla="*/ 109 h 1554"/>
                <a:gd name="T60" fmla="*/ 880 w 1824"/>
                <a:gd name="T61" fmla="*/ 98 h 1554"/>
                <a:gd name="T62" fmla="*/ 944 w 1824"/>
                <a:gd name="T63" fmla="*/ 55 h 1554"/>
                <a:gd name="T64" fmla="*/ 869 w 1824"/>
                <a:gd name="T65" fmla="*/ 34 h 1554"/>
                <a:gd name="T66" fmla="*/ 432 w 1824"/>
                <a:gd name="T67" fmla="*/ 98 h 1554"/>
                <a:gd name="T68" fmla="*/ 208 w 1824"/>
                <a:gd name="T69" fmla="*/ 141 h 1554"/>
                <a:gd name="T70" fmla="*/ 101 w 1824"/>
                <a:gd name="T71" fmla="*/ 450 h 1554"/>
                <a:gd name="T72" fmla="*/ 59 w 1824"/>
                <a:gd name="T73" fmla="*/ 653 h 1554"/>
                <a:gd name="T74" fmla="*/ 27 w 1824"/>
                <a:gd name="T75" fmla="*/ 1474 h 1554"/>
                <a:gd name="T76" fmla="*/ 0 w 1824"/>
                <a:gd name="T77" fmla="*/ 1554 h 1554"/>
                <a:gd name="T78" fmla="*/ 1824 w 1824"/>
                <a:gd name="T79" fmla="*/ 1554 h 1554"/>
                <a:gd name="T80" fmla="*/ 1824 w 1824"/>
                <a:gd name="T81" fmla="*/ 18 h 1554"/>
                <a:gd name="T82" fmla="*/ 1051 w 1824"/>
                <a:gd name="T83" fmla="*/ 2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24" h="1554">
                  <a:moveTo>
                    <a:pt x="1051" y="2"/>
                  </a:moveTo>
                  <a:cubicBezTo>
                    <a:pt x="1139" y="15"/>
                    <a:pt x="1230" y="6"/>
                    <a:pt x="1317" y="23"/>
                  </a:cubicBezTo>
                  <a:cubicBezTo>
                    <a:pt x="1340" y="27"/>
                    <a:pt x="1344" y="60"/>
                    <a:pt x="1360" y="77"/>
                  </a:cubicBezTo>
                  <a:cubicBezTo>
                    <a:pt x="1368" y="99"/>
                    <a:pt x="1378" y="141"/>
                    <a:pt x="1403" y="151"/>
                  </a:cubicBezTo>
                  <a:cubicBezTo>
                    <a:pt x="1453" y="171"/>
                    <a:pt x="1511" y="167"/>
                    <a:pt x="1563" y="183"/>
                  </a:cubicBezTo>
                  <a:cubicBezTo>
                    <a:pt x="1586" y="284"/>
                    <a:pt x="1577" y="295"/>
                    <a:pt x="1595" y="429"/>
                  </a:cubicBezTo>
                  <a:cubicBezTo>
                    <a:pt x="1598" y="451"/>
                    <a:pt x="1609" y="472"/>
                    <a:pt x="1616" y="493"/>
                  </a:cubicBezTo>
                  <a:cubicBezTo>
                    <a:pt x="1620" y="504"/>
                    <a:pt x="1627" y="525"/>
                    <a:pt x="1627" y="525"/>
                  </a:cubicBezTo>
                  <a:cubicBezTo>
                    <a:pt x="1637" y="600"/>
                    <a:pt x="1652" y="675"/>
                    <a:pt x="1669" y="749"/>
                  </a:cubicBezTo>
                  <a:cubicBezTo>
                    <a:pt x="1676" y="778"/>
                    <a:pt x="1691" y="834"/>
                    <a:pt x="1691" y="834"/>
                  </a:cubicBezTo>
                  <a:cubicBezTo>
                    <a:pt x="1677" y="946"/>
                    <a:pt x="1671" y="998"/>
                    <a:pt x="1637" y="1090"/>
                  </a:cubicBezTo>
                  <a:cubicBezTo>
                    <a:pt x="1631" y="1105"/>
                    <a:pt x="1624" y="1119"/>
                    <a:pt x="1616" y="1133"/>
                  </a:cubicBezTo>
                  <a:cubicBezTo>
                    <a:pt x="1603" y="1155"/>
                    <a:pt x="1573" y="1197"/>
                    <a:pt x="1573" y="1197"/>
                  </a:cubicBezTo>
                  <a:cubicBezTo>
                    <a:pt x="1562" y="1247"/>
                    <a:pt x="1558" y="1298"/>
                    <a:pt x="1541" y="1346"/>
                  </a:cubicBezTo>
                  <a:cubicBezTo>
                    <a:pt x="1526" y="1388"/>
                    <a:pt x="1415" y="1438"/>
                    <a:pt x="1371" y="1453"/>
                  </a:cubicBezTo>
                  <a:cubicBezTo>
                    <a:pt x="1333" y="1489"/>
                    <a:pt x="1306" y="1484"/>
                    <a:pt x="1253" y="1495"/>
                  </a:cubicBezTo>
                  <a:cubicBezTo>
                    <a:pt x="1192" y="1508"/>
                    <a:pt x="1129" y="1528"/>
                    <a:pt x="1072" y="1538"/>
                  </a:cubicBezTo>
                  <a:cubicBezTo>
                    <a:pt x="740" y="1443"/>
                    <a:pt x="716" y="1433"/>
                    <a:pt x="485" y="1399"/>
                  </a:cubicBezTo>
                  <a:cubicBezTo>
                    <a:pt x="456" y="1340"/>
                    <a:pt x="464" y="1258"/>
                    <a:pt x="421" y="1207"/>
                  </a:cubicBezTo>
                  <a:cubicBezTo>
                    <a:pt x="403" y="1186"/>
                    <a:pt x="377" y="1174"/>
                    <a:pt x="357" y="1154"/>
                  </a:cubicBezTo>
                  <a:cubicBezTo>
                    <a:pt x="343" y="1126"/>
                    <a:pt x="337" y="1091"/>
                    <a:pt x="315" y="1069"/>
                  </a:cubicBezTo>
                  <a:cubicBezTo>
                    <a:pt x="308" y="1062"/>
                    <a:pt x="299" y="1055"/>
                    <a:pt x="293" y="1047"/>
                  </a:cubicBezTo>
                  <a:cubicBezTo>
                    <a:pt x="274" y="1020"/>
                    <a:pt x="240" y="962"/>
                    <a:pt x="240" y="962"/>
                  </a:cubicBezTo>
                  <a:cubicBezTo>
                    <a:pt x="244" y="894"/>
                    <a:pt x="240" y="826"/>
                    <a:pt x="251" y="759"/>
                  </a:cubicBezTo>
                  <a:cubicBezTo>
                    <a:pt x="255" y="735"/>
                    <a:pt x="274" y="717"/>
                    <a:pt x="283" y="695"/>
                  </a:cubicBezTo>
                  <a:cubicBezTo>
                    <a:pt x="305" y="640"/>
                    <a:pt x="321" y="582"/>
                    <a:pt x="336" y="525"/>
                  </a:cubicBezTo>
                  <a:cubicBezTo>
                    <a:pt x="348" y="368"/>
                    <a:pt x="319" y="381"/>
                    <a:pt x="411" y="290"/>
                  </a:cubicBezTo>
                  <a:cubicBezTo>
                    <a:pt x="452" y="250"/>
                    <a:pt x="428" y="263"/>
                    <a:pt x="475" y="247"/>
                  </a:cubicBezTo>
                  <a:cubicBezTo>
                    <a:pt x="508" y="197"/>
                    <a:pt x="569" y="183"/>
                    <a:pt x="624" y="162"/>
                  </a:cubicBezTo>
                  <a:cubicBezTo>
                    <a:pt x="699" y="134"/>
                    <a:pt x="769" y="120"/>
                    <a:pt x="848" y="109"/>
                  </a:cubicBezTo>
                  <a:cubicBezTo>
                    <a:pt x="859" y="105"/>
                    <a:pt x="870" y="104"/>
                    <a:pt x="880" y="98"/>
                  </a:cubicBezTo>
                  <a:cubicBezTo>
                    <a:pt x="902" y="85"/>
                    <a:pt x="944" y="55"/>
                    <a:pt x="944" y="55"/>
                  </a:cubicBezTo>
                  <a:cubicBezTo>
                    <a:pt x="925" y="0"/>
                    <a:pt x="915" y="4"/>
                    <a:pt x="869" y="34"/>
                  </a:cubicBezTo>
                  <a:cubicBezTo>
                    <a:pt x="798" y="143"/>
                    <a:pt x="467" y="97"/>
                    <a:pt x="432" y="98"/>
                  </a:cubicBezTo>
                  <a:cubicBezTo>
                    <a:pt x="350" y="107"/>
                    <a:pt x="287" y="120"/>
                    <a:pt x="208" y="141"/>
                  </a:cubicBezTo>
                  <a:cubicBezTo>
                    <a:pt x="165" y="240"/>
                    <a:pt x="116" y="341"/>
                    <a:pt x="101" y="450"/>
                  </a:cubicBezTo>
                  <a:cubicBezTo>
                    <a:pt x="92" y="520"/>
                    <a:pt x="80" y="586"/>
                    <a:pt x="59" y="653"/>
                  </a:cubicBezTo>
                  <a:cubicBezTo>
                    <a:pt x="19" y="925"/>
                    <a:pt x="27" y="1199"/>
                    <a:pt x="27" y="1474"/>
                  </a:cubicBezTo>
                  <a:lnTo>
                    <a:pt x="0" y="1554"/>
                  </a:lnTo>
                  <a:lnTo>
                    <a:pt x="1824" y="1554"/>
                  </a:lnTo>
                  <a:lnTo>
                    <a:pt x="1824" y="18"/>
                  </a:lnTo>
                  <a:lnTo>
                    <a:pt x="1051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82288" name="Freeform 16"/>
            <p:cNvSpPr>
              <a:spLocks/>
            </p:cNvSpPr>
            <p:nvPr/>
          </p:nvSpPr>
          <p:spPr bwMode="auto">
            <a:xfrm>
              <a:off x="2400" y="1056"/>
              <a:ext cx="1280" cy="1475"/>
            </a:xfrm>
            <a:custGeom>
              <a:avLst/>
              <a:gdLst>
                <a:gd name="T0" fmla="*/ 725 w 1472"/>
                <a:gd name="T1" fmla="*/ 0 h 1518"/>
                <a:gd name="T2" fmla="*/ 629 w 1472"/>
                <a:gd name="T3" fmla="*/ 86 h 1518"/>
                <a:gd name="T4" fmla="*/ 480 w 1472"/>
                <a:gd name="T5" fmla="*/ 118 h 1518"/>
                <a:gd name="T6" fmla="*/ 394 w 1472"/>
                <a:gd name="T7" fmla="*/ 139 h 1518"/>
                <a:gd name="T8" fmla="*/ 298 w 1472"/>
                <a:gd name="T9" fmla="*/ 182 h 1518"/>
                <a:gd name="T10" fmla="*/ 266 w 1472"/>
                <a:gd name="T11" fmla="*/ 192 h 1518"/>
                <a:gd name="T12" fmla="*/ 202 w 1472"/>
                <a:gd name="T13" fmla="*/ 246 h 1518"/>
                <a:gd name="T14" fmla="*/ 117 w 1472"/>
                <a:gd name="T15" fmla="*/ 310 h 1518"/>
                <a:gd name="T16" fmla="*/ 42 w 1472"/>
                <a:gd name="T17" fmla="*/ 608 h 1518"/>
                <a:gd name="T18" fmla="*/ 10 w 1472"/>
                <a:gd name="T19" fmla="*/ 704 h 1518"/>
                <a:gd name="T20" fmla="*/ 0 w 1472"/>
                <a:gd name="T21" fmla="*/ 736 h 1518"/>
                <a:gd name="T22" fmla="*/ 32 w 1472"/>
                <a:gd name="T23" fmla="*/ 747 h 1518"/>
                <a:gd name="T24" fmla="*/ 0 w 1472"/>
                <a:gd name="T25" fmla="*/ 886 h 1518"/>
                <a:gd name="T26" fmla="*/ 42 w 1472"/>
                <a:gd name="T27" fmla="*/ 982 h 1518"/>
                <a:gd name="T28" fmla="*/ 53 w 1472"/>
                <a:gd name="T29" fmla="*/ 1035 h 1518"/>
                <a:gd name="T30" fmla="*/ 117 w 1472"/>
                <a:gd name="T31" fmla="*/ 1088 h 1518"/>
                <a:gd name="T32" fmla="*/ 149 w 1472"/>
                <a:gd name="T33" fmla="*/ 1142 h 1518"/>
                <a:gd name="T34" fmla="*/ 192 w 1472"/>
                <a:gd name="T35" fmla="*/ 1195 h 1518"/>
                <a:gd name="T36" fmla="*/ 245 w 1472"/>
                <a:gd name="T37" fmla="*/ 1323 h 1518"/>
                <a:gd name="T38" fmla="*/ 277 w 1472"/>
                <a:gd name="T39" fmla="*/ 1387 h 1518"/>
                <a:gd name="T40" fmla="*/ 394 w 1472"/>
                <a:gd name="T41" fmla="*/ 1419 h 1518"/>
                <a:gd name="T42" fmla="*/ 373 w 1472"/>
                <a:gd name="T43" fmla="*/ 1387 h 1518"/>
                <a:gd name="T44" fmla="*/ 426 w 1472"/>
                <a:gd name="T45" fmla="*/ 1398 h 1518"/>
                <a:gd name="T46" fmla="*/ 512 w 1472"/>
                <a:gd name="T47" fmla="*/ 1408 h 1518"/>
                <a:gd name="T48" fmla="*/ 672 w 1472"/>
                <a:gd name="T49" fmla="*/ 1451 h 1518"/>
                <a:gd name="T50" fmla="*/ 896 w 1472"/>
                <a:gd name="T51" fmla="*/ 1515 h 1518"/>
                <a:gd name="T52" fmla="*/ 1088 w 1472"/>
                <a:gd name="T53" fmla="*/ 1504 h 1518"/>
                <a:gd name="T54" fmla="*/ 1237 w 1472"/>
                <a:gd name="T55" fmla="*/ 1398 h 1518"/>
                <a:gd name="T56" fmla="*/ 1290 w 1472"/>
                <a:gd name="T57" fmla="*/ 1344 h 1518"/>
                <a:gd name="T58" fmla="*/ 1344 w 1472"/>
                <a:gd name="T59" fmla="*/ 1206 h 1518"/>
                <a:gd name="T60" fmla="*/ 1376 w 1472"/>
                <a:gd name="T61" fmla="*/ 1152 h 1518"/>
                <a:gd name="T62" fmla="*/ 1429 w 1472"/>
                <a:gd name="T63" fmla="*/ 971 h 1518"/>
                <a:gd name="T64" fmla="*/ 1461 w 1472"/>
                <a:gd name="T65" fmla="*/ 875 h 1518"/>
                <a:gd name="T66" fmla="*/ 1472 w 1472"/>
                <a:gd name="T67" fmla="*/ 843 h 1518"/>
                <a:gd name="T68" fmla="*/ 1376 w 1472"/>
                <a:gd name="T69" fmla="*/ 320 h 1518"/>
                <a:gd name="T70" fmla="*/ 1354 w 1472"/>
                <a:gd name="T71" fmla="*/ 182 h 1518"/>
                <a:gd name="T72" fmla="*/ 1226 w 1472"/>
                <a:gd name="T73" fmla="*/ 139 h 1518"/>
                <a:gd name="T74" fmla="*/ 1109 w 1472"/>
                <a:gd name="T75" fmla="*/ 11 h 1518"/>
                <a:gd name="T76" fmla="*/ 725 w 1472"/>
                <a:gd name="T77" fmla="*/ 0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72" h="1518">
                  <a:moveTo>
                    <a:pt x="725" y="0"/>
                  </a:moveTo>
                  <a:cubicBezTo>
                    <a:pt x="706" y="19"/>
                    <a:pt x="653" y="74"/>
                    <a:pt x="629" y="86"/>
                  </a:cubicBezTo>
                  <a:cubicBezTo>
                    <a:pt x="573" y="114"/>
                    <a:pt x="542" y="106"/>
                    <a:pt x="480" y="118"/>
                  </a:cubicBezTo>
                  <a:cubicBezTo>
                    <a:pt x="451" y="123"/>
                    <a:pt x="394" y="139"/>
                    <a:pt x="394" y="139"/>
                  </a:cubicBezTo>
                  <a:cubicBezTo>
                    <a:pt x="345" y="171"/>
                    <a:pt x="372" y="157"/>
                    <a:pt x="298" y="182"/>
                  </a:cubicBezTo>
                  <a:cubicBezTo>
                    <a:pt x="287" y="186"/>
                    <a:pt x="266" y="192"/>
                    <a:pt x="266" y="192"/>
                  </a:cubicBezTo>
                  <a:cubicBezTo>
                    <a:pt x="244" y="209"/>
                    <a:pt x="224" y="229"/>
                    <a:pt x="202" y="246"/>
                  </a:cubicBezTo>
                  <a:cubicBezTo>
                    <a:pt x="109" y="316"/>
                    <a:pt x="164" y="261"/>
                    <a:pt x="117" y="310"/>
                  </a:cubicBezTo>
                  <a:cubicBezTo>
                    <a:pt x="111" y="384"/>
                    <a:pt x="107" y="546"/>
                    <a:pt x="42" y="608"/>
                  </a:cubicBezTo>
                  <a:cubicBezTo>
                    <a:pt x="25" y="658"/>
                    <a:pt x="23" y="663"/>
                    <a:pt x="10" y="704"/>
                  </a:cubicBezTo>
                  <a:cubicBezTo>
                    <a:pt x="7" y="715"/>
                    <a:pt x="0" y="736"/>
                    <a:pt x="0" y="736"/>
                  </a:cubicBezTo>
                  <a:cubicBezTo>
                    <a:pt x="11" y="740"/>
                    <a:pt x="29" y="736"/>
                    <a:pt x="32" y="747"/>
                  </a:cubicBezTo>
                  <a:cubicBezTo>
                    <a:pt x="41" y="780"/>
                    <a:pt x="11" y="852"/>
                    <a:pt x="0" y="886"/>
                  </a:cubicBezTo>
                  <a:cubicBezTo>
                    <a:pt x="33" y="937"/>
                    <a:pt x="17" y="906"/>
                    <a:pt x="42" y="982"/>
                  </a:cubicBezTo>
                  <a:cubicBezTo>
                    <a:pt x="48" y="999"/>
                    <a:pt x="45" y="1019"/>
                    <a:pt x="53" y="1035"/>
                  </a:cubicBezTo>
                  <a:cubicBezTo>
                    <a:pt x="64" y="1056"/>
                    <a:pt x="98" y="1076"/>
                    <a:pt x="117" y="1088"/>
                  </a:cubicBezTo>
                  <a:cubicBezTo>
                    <a:pt x="148" y="1178"/>
                    <a:pt x="105" y="1068"/>
                    <a:pt x="149" y="1142"/>
                  </a:cubicBezTo>
                  <a:cubicBezTo>
                    <a:pt x="182" y="1198"/>
                    <a:pt x="130" y="1154"/>
                    <a:pt x="192" y="1195"/>
                  </a:cubicBezTo>
                  <a:cubicBezTo>
                    <a:pt x="218" y="1235"/>
                    <a:pt x="230" y="1278"/>
                    <a:pt x="245" y="1323"/>
                  </a:cubicBezTo>
                  <a:cubicBezTo>
                    <a:pt x="251" y="1340"/>
                    <a:pt x="260" y="1376"/>
                    <a:pt x="277" y="1387"/>
                  </a:cubicBezTo>
                  <a:cubicBezTo>
                    <a:pt x="301" y="1403"/>
                    <a:pt x="366" y="1412"/>
                    <a:pt x="394" y="1419"/>
                  </a:cubicBezTo>
                  <a:cubicBezTo>
                    <a:pt x="387" y="1408"/>
                    <a:pt x="362" y="1394"/>
                    <a:pt x="373" y="1387"/>
                  </a:cubicBezTo>
                  <a:cubicBezTo>
                    <a:pt x="388" y="1377"/>
                    <a:pt x="408" y="1395"/>
                    <a:pt x="426" y="1398"/>
                  </a:cubicBezTo>
                  <a:cubicBezTo>
                    <a:pt x="455" y="1402"/>
                    <a:pt x="483" y="1405"/>
                    <a:pt x="512" y="1408"/>
                  </a:cubicBezTo>
                  <a:cubicBezTo>
                    <a:pt x="566" y="1422"/>
                    <a:pt x="618" y="1437"/>
                    <a:pt x="672" y="1451"/>
                  </a:cubicBezTo>
                  <a:cubicBezTo>
                    <a:pt x="754" y="1500"/>
                    <a:pt x="801" y="1505"/>
                    <a:pt x="896" y="1515"/>
                  </a:cubicBezTo>
                  <a:cubicBezTo>
                    <a:pt x="960" y="1511"/>
                    <a:pt x="1025" y="1518"/>
                    <a:pt x="1088" y="1504"/>
                  </a:cubicBezTo>
                  <a:cubicBezTo>
                    <a:pt x="1133" y="1494"/>
                    <a:pt x="1183" y="1415"/>
                    <a:pt x="1237" y="1398"/>
                  </a:cubicBezTo>
                  <a:cubicBezTo>
                    <a:pt x="1269" y="1376"/>
                    <a:pt x="1272" y="1380"/>
                    <a:pt x="1290" y="1344"/>
                  </a:cubicBezTo>
                  <a:cubicBezTo>
                    <a:pt x="1314" y="1295"/>
                    <a:pt x="1303" y="1245"/>
                    <a:pt x="1344" y="1206"/>
                  </a:cubicBezTo>
                  <a:cubicBezTo>
                    <a:pt x="1372" y="1117"/>
                    <a:pt x="1333" y="1225"/>
                    <a:pt x="1376" y="1152"/>
                  </a:cubicBezTo>
                  <a:cubicBezTo>
                    <a:pt x="1401" y="1111"/>
                    <a:pt x="1414" y="1022"/>
                    <a:pt x="1429" y="971"/>
                  </a:cubicBezTo>
                  <a:cubicBezTo>
                    <a:pt x="1437" y="945"/>
                    <a:pt x="1451" y="904"/>
                    <a:pt x="1461" y="875"/>
                  </a:cubicBezTo>
                  <a:cubicBezTo>
                    <a:pt x="1465" y="864"/>
                    <a:pt x="1472" y="843"/>
                    <a:pt x="1472" y="843"/>
                  </a:cubicBezTo>
                  <a:cubicBezTo>
                    <a:pt x="1449" y="667"/>
                    <a:pt x="1416" y="494"/>
                    <a:pt x="1376" y="320"/>
                  </a:cubicBezTo>
                  <a:cubicBezTo>
                    <a:pt x="1371" y="274"/>
                    <a:pt x="1380" y="221"/>
                    <a:pt x="1354" y="182"/>
                  </a:cubicBezTo>
                  <a:cubicBezTo>
                    <a:pt x="1331" y="148"/>
                    <a:pt x="1260" y="146"/>
                    <a:pt x="1226" y="139"/>
                  </a:cubicBezTo>
                  <a:cubicBezTo>
                    <a:pt x="1211" y="124"/>
                    <a:pt x="1135" y="13"/>
                    <a:pt x="1109" y="11"/>
                  </a:cubicBezTo>
                  <a:cubicBezTo>
                    <a:pt x="981" y="1"/>
                    <a:pt x="853" y="4"/>
                    <a:pt x="725" y="0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182289" name="Text Box 17"/>
          <p:cNvSpPr txBox="1">
            <a:spLocks noChangeArrowheads="1"/>
          </p:cNvSpPr>
          <p:nvPr/>
        </p:nvSpPr>
        <p:spPr bwMode="auto">
          <a:xfrm>
            <a:off x="4865258" y="0"/>
            <a:ext cx="58027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A50021"/>
                </a:solidFill>
              </a:rPr>
              <a:t>I</a:t>
            </a:r>
            <a:r>
              <a:rPr lang="en-US"/>
              <a:t>nert </a:t>
            </a:r>
            <a:r>
              <a:rPr lang="en-US">
                <a:solidFill>
                  <a:srgbClr val="A50021"/>
                </a:solidFill>
              </a:rPr>
              <a:t>M</a:t>
            </a:r>
            <a:r>
              <a:rPr lang="en-US"/>
              <a:t>embrane </a:t>
            </a:r>
            <a:r>
              <a:rPr lang="en-US">
                <a:solidFill>
                  <a:srgbClr val="A50021"/>
                </a:solidFill>
              </a:rPr>
              <a:t>R</a:t>
            </a:r>
            <a:r>
              <a:rPr lang="en-US"/>
              <a:t>eactor with </a:t>
            </a:r>
            <a:r>
              <a:rPr lang="en-US">
                <a:solidFill>
                  <a:srgbClr val="A50021"/>
                </a:solidFill>
              </a:rPr>
              <a:t>C</a:t>
            </a:r>
            <a:r>
              <a:rPr lang="en-US"/>
              <a:t>atalyst on </a:t>
            </a:r>
            <a:r>
              <a:rPr lang="en-US">
                <a:solidFill>
                  <a:srgbClr val="A50021"/>
                </a:solidFill>
              </a:rPr>
              <a:t>F</a:t>
            </a:r>
            <a:r>
              <a:rPr lang="en-US"/>
              <a:t>eed side (</a:t>
            </a:r>
            <a:r>
              <a:rPr lang="en-US">
                <a:solidFill>
                  <a:srgbClr val="A50021"/>
                </a:solidFill>
              </a:rPr>
              <a:t>IMRCF</a:t>
            </a:r>
            <a:r>
              <a:rPr lang="en-US"/>
              <a:t>)</a:t>
            </a:r>
          </a:p>
        </p:txBody>
      </p:sp>
      <p:sp>
        <p:nvSpPr>
          <p:cNvPr id="182290" name="Rectangle 18" descr="Wide upward diagonal"/>
          <p:cNvSpPr>
            <a:spLocks noChangeArrowheads="1"/>
          </p:cNvSpPr>
          <p:nvPr/>
        </p:nvSpPr>
        <p:spPr bwMode="auto">
          <a:xfrm>
            <a:off x="8077200" y="1524000"/>
            <a:ext cx="533400" cy="152400"/>
          </a:xfrm>
          <a:prstGeom prst="rect">
            <a:avLst/>
          </a:prstGeom>
          <a:pattFill prst="wdUpDiag">
            <a:fgClr>
              <a:srgbClr val="00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2291" name="Text Box 19"/>
          <p:cNvSpPr txBox="1">
            <a:spLocks noChangeArrowheads="1"/>
          </p:cNvSpPr>
          <p:nvPr/>
        </p:nvSpPr>
        <p:spPr bwMode="auto">
          <a:xfrm>
            <a:off x="8839201" y="1371601"/>
            <a:ext cx="160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99FF"/>
                </a:solidFill>
              </a:rPr>
              <a:t>Membrane</a:t>
            </a:r>
          </a:p>
        </p:txBody>
      </p:sp>
      <p:sp>
        <p:nvSpPr>
          <p:cNvPr id="182292" name="Line 20"/>
          <p:cNvSpPr>
            <a:spLocks noChangeShapeType="1"/>
          </p:cNvSpPr>
          <p:nvPr/>
        </p:nvSpPr>
        <p:spPr bwMode="auto">
          <a:xfrm>
            <a:off x="2971800" y="2057400"/>
            <a:ext cx="914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2293" name="Text Box 21"/>
          <p:cNvSpPr txBox="1">
            <a:spLocks noChangeArrowheads="1"/>
          </p:cNvSpPr>
          <p:nvPr/>
        </p:nvSpPr>
        <p:spPr bwMode="auto">
          <a:xfrm>
            <a:off x="2195166" y="1803401"/>
            <a:ext cx="7909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Feed</a:t>
            </a:r>
          </a:p>
        </p:txBody>
      </p:sp>
      <p:sp>
        <p:nvSpPr>
          <p:cNvPr id="182294" name="Line 22"/>
          <p:cNvSpPr>
            <a:spLocks noChangeShapeType="1"/>
          </p:cNvSpPr>
          <p:nvPr/>
        </p:nvSpPr>
        <p:spPr bwMode="auto">
          <a:xfrm flipH="1">
            <a:off x="2895600" y="1600200"/>
            <a:ext cx="8382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2295" name="Line 23"/>
          <p:cNvSpPr>
            <a:spLocks noChangeShapeType="1"/>
          </p:cNvSpPr>
          <p:nvPr/>
        </p:nvSpPr>
        <p:spPr bwMode="auto">
          <a:xfrm flipH="1">
            <a:off x="2819400" y="2590800"/>
            <a:ext cx="8382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2296" name="Text Box 24"/>
          <p:cNvSpPr txBox="1">
            <a:spLocks noChangeArrowheads="1"/>
          </p:cNvSpPr>
          <p:nvPr/>
        </p:nvSpPr>
        <p:spPr bwMode="auto">
          <a:xfrm>
            <a:off x="1444656" y="2362201"/>
            <a:ext cx="13953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8000"/>
                </a:solidFill>
              </a:rPr>
              <a:t>Permeate</a:t>
            </a:r>
          </a:p>
        </p:txBody>
      </p:sp>
      <p:sp>
        <p:nvSpPr>
          <p:cNvPr id="182297" name="Text Box 25"/>
          <p:cNvSpPr txBox="1">
            <a:spLocks noChangeArrowheads="1"/>
          </p:cNvSpPr>
          <p:nvPr/>
        </p:nvSpPr>
        <p:spPr bwMode="auto">
          <a:xfrm>
            <a:off x="1444656" y="1371601"/>
            <a:ext cx="13953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8000"/>
                </a:solidFill>
              </a:rPr>
              <a:t>Permeate</a:t>
            </a:r>
          </a:p>
        </p:txBody>
      </p:sp>
      <p:sp>
        <p:nvSpPr>
          <p:cNvPr id="182298" name="Rectangle 26" descr="Sphere"/>
          <p:cNvSpPr>
            <a:spLocks noChangeArrowheads="1"/>
          </p:cNvSpPr>
          <p:nvPr/>
        </p:nvSpPr>
        <p:spPr bwMode="auto">
          <a:xfrm>
            <a:off x="8077200" y="1981200"/>
            <a:ext cx="609600" cy="152400"/>
          </a:xfrm>
          <a:prstGeom prst="rect">
            <a:avLst/>
          </a:prstGeom>
          <a:pattFill prst="sphere">
            <a:fgClr>
              <a:srgbClr val="FF9966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2299" name="Text Box 27"/>
          <p:cNvSpPr txBox="1">
            <a:spLocks noChangeArrowheads="1"/>
          </p:cNvSpPr>
          <p:nvPr/>
        </p:nvSpPr>
        <p:spPr bwMode="auto">
          <a:xfrm>
            <a:off x="8839200" y="1905001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FF9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Catalyst</a:t>
            </a:r>
          </a:p>
        </p:txBody>
      </p:sp>
      <p:sp>
        <p:nvSpPr>
          <p:cNvPr id="182300" name="Text Box 28"/>
          <p:cNvSpPr txBox="1">
            <a:spLocks noChangeArrowheads="1"/>
          </p:cNvSpPr>
          <p:nvPr/>
        </p:nvSpPr>
        <p:spPr bwMode="auto">
          <a:xfrm>
            <a:off x="2041526" y="3952875"/>
            <a:ext cx="83216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223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>
                <a:solidFill>
                  <a:srgbClr val="000066"/>
                </a:solidFill>
              </a:rPr>
              <a:t>reaction is </a:t>
            </a:r>
            <a:r>
              <a:rPr lang="en-US" u="sng">
                <a:solidFill>
                  <a:srgbClr val="000066"/>
                </a:solidFill>
              </a:rPr>
              <a:t>effected</a:t>
            </a:r>
            <a:r>
              <a:rPr lang="en-US">
                <a:solidFill>
                  <a:srgbClr val="000066"/>
                </a:solidFill>
              </a:rPr>
              <a:t> by the catalyst present as a pellet or packing.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000066"/>
                </a:solidFill>
              </a:rPr>
              <a:t>membrane is </a:t>
            </a:r>
            <a:r>
              <a:rPr lang="en-US">
                <a:solidFill>
                  <a:srgbClr val="A50021"/>
                </a:solidFill>
              </a:rPr>
              <a:t>inert</a:t>
            </a:r>
            <a:r>
              <a:rPr lang="en-US">
                <a:solidFill>
                  <a:srgbClr val="000066"/>
                </a:solidFill>
              </a:rPr>
              <a:t> and merely allows selective permeation of a particular species.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000066"/>
                </a:solidFill>
              </a:rPr>
              <a:t>the feed side can be treated simply as a packed bed reactor</a:t>
            </a:r>
          </a:p>
        </p:txBody>
      </p:sp>
    </p:spTree>
    <p:extLst>
      <p:ext uri="{BB962C8B-B14F-4D97-AF65-F5344CB8AC3E}">
        <p14:creationId xmlns:p14="http://schemas.microsoft.com/office/powerpoint/2010/main" val="401922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Line 2"/>
          <p:cNvSpPr>
            <a:spLocks noChangeShapeType="1"/>
          </p:cNvSpPr>
          <p:nvPr/>
        </p:nvSpPr>
        <p:spPr bwMode="auto">
          <a:xfrm>
            <a:off x="1524000" y="685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3299" name="AutoShape 3" descr="Wide upward diagonal"/>
          <p:cNvSpPr>
            <a:spLocks noChangeArrowheads="1"/>
          </p:cNvSpPr>
          <p:nvPr/>
        </p:nvSpPr>
        <p:spPr bwMode="auto">
          <a:xfrm>
            <a:off x="3733800" y="1447800"/>
            <a:ext cx="723900" cy="1335088"/>
          </a:xfrm>
          <a:custGeom>
            <a:avLst/>
            <a:gdLst>
              <a:gd name="G0" fmla="+- 2588 0 0"/>
              <a:gd name="G1" fmla="+- 21600 0 2588"/>
              <a:gd name="G2" fmla="+- 21600 0 2588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588" y="10800"/>
                </a:moveTo>
                <a:cubicBezTo>
                  <a:pt x="2588" y="15335"/>
                  <a:pt x="6265" y="19012"/>
                  <a:pt x="10800" y="19012"/>
                </a:cubicBezTo>
                <a:cubicBezTo>
                  <a:pt x="15335" y="19012"/>
                  <a:pt x="19012" y="15335"/>
                  <a:pt x="19012" y="10800"/>
                </a:cubicBezTo>
                <a:cubicBezTo>
                  <a:pt x="19012" y="6265"/>
                  <a:pt x="15335" y="2588"/>
                  <a:pt x="10800" y="2588"/>
                </a:cubicBezTo>
                <a:cubicBezTo>
                  <a:pt x="6265" y="2588"/>
                  <a:pt x="2588" y="6265"/>
                  <a:pt x="2588" y="10800"/>
                </a:cubicBezTo>
                <a:close/>
              </a:path>
            </a:pathLst>
          </a:custGeom>
          <a:pattFill prst="wdUpDiag">
            <a:fgClr>
              <a:srgbClr val="0099FF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3300" name="Rectangle 4" descr="Wide upward diagonal"/>
          <p:cNvSpPr>
            <a:spLocks noChangeArrowheads="1"/>
          </p:cNvSpPr>
          <p:nvPr/>
        </p:nvSpPr>
        <p:spPr bwMode="auto">
          <a:xfrm>
            <a:off x="5410201" y="1600201"/>
            <a:ext cx="1628775" cy="117475"/>
          </a:xfrm>
          <a:prstGeom prst="rect">
            <a:avLst/>
          </a:prstGeom>
          <a:pattFill prst="wdUpDiag">
            <a:fgClr>
              <a:srgbClr val="00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3301" name="Rectangle 5" descr="Wide upward diagonal"/>
          <p:cNvSpPr>
            <a:spLocks noChangeArrowheads="1"/>
          </p:cNvSpPr>
          <p:nvPr/>
        </p:nvSpPr>
        <p:spPr bwMode="auto">
          <a:xfrm>
            <a:off x="5410201" y="2514600"/>
            <a:ext cx="1628775" cy="107950"/>
          </a:xfrm>
          <a:prstGeom prst="rect">
            <a:avLst/>
          </a:prstGeom>
          <a:pattFill prst="wdUpDiag">
            <a:fgClr>
              <a:srgbClr val="00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3302" name="Oval 6"/>
          <p:cNvSpPr>
            <a:spLocks noChangeArrowheads="1"/>
          </p:cNvSpPr>
          <p:nvPr/>
        </p:nvSpPr>
        <p:spPr bwMode="auto">
          <a:xfrm>
            <a:off x="3581400" y="1154114"/>
            <a:ext cx="1087438" cy="18938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3303" name="Line 7"/>
          <p:cNvSpPr>
            <a:spLocks noChangeShapeType="1"/>
          </p:cNvSpPr>
          <p:nvPr/>
        </p:nvSpPr>
        <p:spPr bwMode="auto">
          <a:xfrm>
            <a:off x="4124326" y="1154113"/>
            <a:ext cx="350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>
            <a:off x="4191000" y="3048000"/>
            <a:ext cx="356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3305" name="Arc 9"/>
          <p:cNvSpPr>
            <a:spLocks/>
          </p:cNvSpPr>
          <p:nvPr/>
        </p:nvSpPr>
        <p:spPr bwMode="auto">
          <a:xfrm>
            <a:off x="7626350" y="1154114"/>
            <a:ext cx="603250" cy="18938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2975"/>
              <a:gd name="T2" fmla="*/ 3109 w 21600"/>
              <a:gd name="T3" fmla="*/ 42975 h 42975"/>
              <a:gd name="T4" fmla="*/ 0 w 21600"/>
              <a:gd name="T5" fmla="*/ 21600 h 42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9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328"/>
                  <a:pt x="13725" y="41430"/>
                  <a:pt x="3109" y="42975"/>
                </a:cubicBezTo>
              </a:path>
              <a:path w="21600" h="429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328"/>
                  <a:pt x="13725" y="41430"/>
                  <a:pt x="3109" y="42975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3306" name="Line 10"/>
          <p:cNvSpPr>
            <a:spLocks noChangeShapeType="1"/>
          </p:cNvSpPr>
          <p:nvPr/>
        </p:nvSpPr>
        <p:spPr bwMode="auto">
          <a:xfrm flipV="1">
            <a:off x="6248400" y="1371600"/>
            <a:ext cx="1588" cy="33655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3307" name="Line 11"/>
          <p:cNvSpPr>
            <a:spLocks noChangeShapeType="1"/>
          </p:cNvSpPr>
          <p:nvPr/>
        </p:nvSpPr>
        <p:spPr bwMode="auto">
          <a:xfrm flipH="1">
            <a:off x="6324600" y="2514600"/>
            <a:ext cx="0" cy="381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3308" name="Freeform 12"/>
          <p:cNvSpPr>
            <a:spLocks/>
          </p:cNvSpPr>
          <p:nvPr/>
        </p:nvSpPr>
        <p:spPr bwMode="auto">
          <a:xfrm>
            <a:off x="5151439" y="1143000"/>
            <a:ext cx="1990725" cy="1905000"/>
          </a:xfrm>
          <a:custGeom>
            <a:avLst/>
            <a:gdLst>
              <a:gd name="T0" fmla="*/ 1051 w 1824"/>
              <a:gd name="T1" fmla="*/ 2 h 1554"/>
              <a:gd name="T2" fmla="*/ 1317 w 1824"/>
              <a:gd name="T3" fmla="*/ 23 h 1554"/>
              <a:gd name="T4" fmla="*/ 1360 w 1824"/>
              <a:gd name="T5" fmla="*/ 77 h 1554"/>
              <a:gd name="T6" fmla="*/ 1403 w 1824"/>
              <a:gd name="T7" fmla="*/ 151 h 1554"/>
              <a:gd name="T8" fmla="*/ 1563 w 1824"/>
              <a:gd name="T9" fmla="*/ 183 h 1554"/>
              <a:gd name="T10" fmla="*/ 1595 w 1824"/>
              <a:gd name="T11" fmla="*/ 429 h 1554"/>
              <a:gd name="T12" fmla="*/ 1616 w 1824"/>
              <a:gd name="T13" fmla="*/ 493 h 1554"/>
              <a:gd name="T14" fmla="*/ 1627 w 1824"/>
              <a:gd name="T15" fmla="*/ 525 h 1554"/>
              <a:gd name="T16" fmla="*/ 1669 w 1824"/>
              <a:gd name="T17" fmla="*/ 749 h 1554"/>
              <a:gd name="T18" fmla="*/ 1691 w 1824"/>
              <a:gd name="T19" fmla="*/ 834 h 1554"/>
              <a:gd name="T20" fmla="*/ 1637 w 1824"/>
              <a:gd name="T21" fmla="*/ 1090 h 1554"/>
              <a:gd name="T22" fmla="*/ 1616 w 1824"/>
              <a:gd name="T23" fmla="*/ 1133 h 1554"/>
              <a:gd name="T24" fmla="*/ 1573 w 1824"/>
              <a:gd name="T25" fmla="*/ 1197 h 1554"/>
              <a:gd name="T26" fmla="*/ 1541 w 1824"/>
              <a:gd name="T27" fmla="*/ 1346 h 1554"/>
              <a:gd name="T28" fmla="*/ 1371 w 1824"/>
              <a:gd name="T29" fmla="*/ 1453 h 1554"/>
              <a:gd name="T30" fmla="*/ 1253 w 1824"/>
              <a:gd name="T31" fmla="*/ 1495 h 1554"/>
              <a:gd name="T32" fmla="*/ 1072 w 1824"/>
              <a:gd name="T33" fmla="*/ 1538 h 1554"/>
              <a:gd name="T34" fmla="*/ 485 w 1824"/>
              <a:gd name="T35" fmla="*/ 1399 h 1554"/>
              <a:gd name="T36" fmla="*/ 421 w 1824"/>
              <a:gd name="T37" fmla="*/ 1207 h 1554"/>
              <a:gd name="T38" fmla="*/ 357 w 1824"/>
              <a:gd name="T39" fmla="*/ 1154 h 1554"/>
              <a:gd name="T40" fmla="*/ 315 w 1824"/>
              <a:gd name="T41" fmla="*/ 1069 h 1554"/>
              <a:gd name="T42" fmla="*/ 293 w 1824"/>
              <a:gd name="T43" fmla="*/ 1047 h 1554"/>
              <a:gd name="T44" fmla="*/ 240 w 1824"/>
              <a:gd name="T45" fmla="*/ 962 h 1554"/>
              <a:gd name="T46" fmla="*/ 251 w 1824"/>
              <a:gd name="T47" fmla="*/ 759 h 1554"/>
              <a:gd name="T48" fmla="*/ 283 w 1824"/>
              <a:gd name="T49" fmla="*/ 695 h 1554"/>
              <a:gd name="T50" fmla="*/ 336 w 1824"/>
              <a:gd name="T51" fmla="*/ 525 h 1554"/>
              <a:gd name="T52" fmla="*/ 411 w 1824"/>
              <a:gd name="T53" fmla="*/ 290 h 1554"/>
              <a:gd name="T54" fmla="*/ 475 w 1824"/>
              <a:gd name="T55" fmla="*/ 247 h 1554"/>
              <a:gd name="T56" fmla="*/ 624 w 1824"/>
              <a:gd name="T57" fmla="*/ 162 h 1554"/>
              <a:gd name="T58" fmla="*/ 848 w 1824"/>
              <a:gd name="T59" fmla="*/ 109 h 1554"/>
              <a:gd name="T60" fmla="*/ 880 w 1824"/>
              <a:gd name="T61" fmla="*/ 98 h 1554"/>
              <a:gd name="T62" fmla="*/ 944 w 1824"/>
              <a:gd name="T63" fmla="*/ 55 h 1554"/>
              <a:gd name="T64" fmla="*/ 869 w 1824"/>
              <a:gd name="T65" fmla="*/ 34 h 1554"/>
              <a:gd name="T66" fmla="*/ 432 w 1824"/>
              <a:gd name="T67" fmla="*/ 98 h 1554"/>
              <a:gd name="T68" fmla="*/ 208 w 1824"/>
              <a:gd name="T69" fmla="*/ 141 h 1554"/>
              <a:gd name="T70" fmla="*/ 101 w 1824"/>
              <a:gd name="T71" fmla="*/ 450 h 1554"/>
              <a:gd name="T72" fmla="*/ 59 w 1824"/>
              <a:gd name="T73" fmla="*/ 653 h 1554"/>
              <a:gd name="T74" fmla="*/ 27 w 1824"/>
              <a:gd name="T75" fmla="*/ 1474 h 1554"/>
              <a:gd name="T76" fmla="*/ 0 w 1824"/>
              <a:gd name="T77" fmla="*/ 1554 h 1554"/>
              <a:gd name="T78" fmla="*/ 1824 w 1824"/>
              <a:gd name="T79" fmla="*/ 1554 h 1554"/>
              <a:gd name="T80" fmla="*/ 1824 w 1824"/>
              <a:gd name="T81" fmla="*/ 18 h 1554"/>
              <a:gd name="T82" fmla="*/ 1051 w 1824"/>
              <a:gd name="T83" fmla="*/ 2 h 1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824" h="1554">
                <a:moveTo>
                  <a:pt x="1051" y="2"/>
                </a:moveTo>
                <a:cubicBezTo>
                  <a:pt x="1139" y="15"/>
                  <a:pt x="1230" y="6"/>
                  <a:pt x="1317" y="23"/>
                </a:cubicBezTo>
                <a:cubicBezTo>
                  <a:pt x="1340" y="27"/>
                  <a:pt x="1344" y="60"/>
                  <a:pt x="1360" y="77"/>
                </a:cubicBezTo>
                <a:cubicBezTo>
                  <a:pt x="1368" y="99"/>
                  <a:pt x="1378" y="141"/>
                  <a:pt x="1403" y="151"/>
                </a:cubicBezTo>
                <a:cubicBezTo>
                  <a:pt x="1453" y="171"/>
                  <a:pt x="1511" y="167"/>
                  <a:pt x="1563" y="183"/>
                </a:cubicBezTo>
                <a:cubicBezTo>
                  <a:pt x="1586" y="284"/>
                  <a:pt x="1577" y="295"/>
                  <a:pt x="1595" y="429"/>
                </a:cubicBezTo>
                <a:cubicBezTo>
                  <a:pt x="1598" y="451"/>
                  <a:pt x="1609" y="472"/>
                  <a:pt x="1616" y="493"/>
                </a:cubicBezTo>
                <a:cubicBezTo>
                  <a:pt x="1620" y="504"/>
                  <a:pt x="1627" y="525"/>
                  <a:pt x="1627" y="525"/>
                </a:cubicBezTo>
                <a:cubicBezTo>
                  <a:pt x="1637" y="600"/>
                  <a:pt x="1652" y="675"/>
                  <a:pt x="1669" y="749"/>
                </a:cubicBezTo>
                <a:cubicBezTo>
                  <a:pt x="1676" y="778"/>
                  <a:pt x="1691" y="834"/>
                  <a:pt x="1691" y="834"/>
                </a:cubicBezTo>
                <a:cubicBezTo>
                  <a:pt x="1677" y="946"/>
                  <a:pt x="1671" y="998"/>
                  <a:pt x="1637" y="1090"/>
                </a:cubicBezTo>
                <a:cubicBezTo>
                  <a:pt x="1631" y="1105"/>
                  <a:pt x="1624" y="1119"/>
                  <a:pt x="1616" y="1133"/>
                </a:cubicBezTo>
                <a:cubicBezTo>
                  <a:pt x="1603" y="1155"/>
                  <a:pt x="1573" y="1197"/>
                  <a:pt x="1573" y="1197"/>
                </a:cubicBezTo>
                <a:cubicBezTo>
                  <a:pt x="1562" y="1247"/>
                  <a:pt x="1558" y="1298"/>
                  <a:pt x="1541" y="1346"/>
                </a:cubicBezTo>
                <a:cubicBezTo>
                  <a:pt x="1526" y="1388"/>
                  <a:pt x="1415" y="1438"/>
                  <a:pt x="1371" y="1453"/>
                </a:cubicBezTo>
                <a:cubicBezTo>
                  <a:pt x="1333" y="1489"/>
                  <a:pt x="1306" y="1484"/>
                  <a:pt x="1253" y="1495"/>
                </a:cubicBezTo>
                <a:cubicBezTo>
                  <a:pt x="1192" y="1508"/>
                  <a:pt x="1129" y="1528"/>
                  <a:pt x="1072" y="1538"/>
                </a:cubicBezTo>
                <a:cubicBezTo>
                  <a:pt x="740" y="1443"/>
                  <a:pt x="716" y="1433"/>
                  <a:pt x="485" y="1399"/>
                </a:cubicBezTo>
                <a:cubicBezTo>
                  <a:pt x="456" y="1340"/>
                  <a:pt x="464" y="1258"/>
                  <a:pt x="421" y="1207"/>
                </a:cubicBezTo>
                <a:cubicBezTo>
                  <a:pt x="403" y="1186"/>
                  <a:pt x="377" y="1174"/>
                  <a:pt x="357" y="1154"/>
                </a:cubicBezTo>
                <a:cubicBezTo>
                  <a:pt x="343" y="1126"/>
                  <a:pt x="337" y="1091"/>
                  <a:pt x="315" y="1069"/>
                </a:cubicBezTo>
                <a:cubicBezTo>
                  <a:pt x="308" y="1062"/>
                  <a:pt x="299" y="1055"/>
                  <a:pt x="293" y="1047"/>
                </a:cubicBezTo>
                <a:cubicBezTo>
                  <a:pt x="274" y="1020"/>
                  <a:pt x="240" y="962"/>
                  <a:pt x="240" y="962"/>
                </a:cubicBezTo>
                <a:cubicBezTo>
                  <a:pt x="244" y="894"/>
                  <a:pt x="240" y="826"/>
                  <a:pt x="251" y="759"/>
                </a:cubicBezTo>
                <a:cubicBezTo>
                  <a:pt x="255" y="735"/>
                  <a:pt x="274" y="717"/>
                  <a:pt x="283" y="695"/>
                </a:cubicBezTo>
                <a:cubicBezTo>
                  <a:pt x="305" y="640"/>
                  <a:pt x="321" y="582"/>
                  <a:pt x="336" y="525"/>
                </a:cubicBezTo>
                <a:cubicBezTo>
                  <a:pt x="348" y="368"/>
                  <a:pt x="319" y="381"/>
                  <a:pt x="411" y="290"/>
                </a:cubicBezTo>
                <a:cubicBezTo>
                  <a:pt x="452" y="250"/>
                  <a:pt x="428" y="263"/>
                  <a:pt x="475" y="247"/>
                </a:cubicBezTo>
                <a:cubicBezTo>
                  <a:pt x="508" y="197"/>
                  <a:pt x="569" y="183"/>
                  <a:pt x="624" y="162"/>
                </a:cubicBezTo>
                <a:cubicBezTo>
                  <a:pt x="699" y="134"/>
                  <a:pt x="769" y="120"/>
                  <a:pt x="848" y="109"/>
                </a:cubicBezTo>
                <a:cubicBezTo>
                  <a:pt x="859" y="105"/>
                  <a:pt x="870" y="104"/>
                  <a:pt x="880" y="98"/>
                </a:cubicBezTo>
                <a:cubicBezTo>
                  <a:pt x="902" y="85"/>
                  <a:pt x="944" y="55"/>
                  <a:pt x="944" y="55"/>
                </a:cubicBezTo>
                <a:cubicBezTo>
                  <a:pt x="925" y="0"/>
                  <a:pt x="915" y="4"/>
                  <a:pt x="869" y="34"/>
                </a:cubicBezTo>
                <a:cubicBezTo>
                  <a:pt x="798" y="143"/>
                  <a:pt x="467" y="97"/>
                  <a:pt x="432" y="98"/>
                </a:cubicBezTo>
                <a:cubicBezTo>
                  <a:pt x="350" y="107"/>
                  <a:pt x="287" y="120"/>
                  <a:pt x="208" y="141"/>
                </a:cubicBezTo>
                <a:cubicBezTo>
                  <a:pt x="165" y="240"/>
                  <a:pt x="116" y="341"/>
                  <a:pt x="101" y="450"/>
                </a:cubicBezTo>
                <a:cubicBezTo>
                  <a:pt x="92" y="520"/>
                  <a:pt x="80" y="586"/>
                  <a:pt x="59" y="653"/>
                </a:cubicBezTo>
                <a:cubicBezTo>
                  <a:pt x="19" y="925"/>
                  <a:pt x="27" y="1199"/>
                  <a:pt x="27" y="1474"/>
                </a:cubicBezTo>
                <a:lnTo>
                  <a:pt x="0" y="1554"/>
                </a:lnTo>
                <a:lnTo>
                  <a:pt x="1824" y="1554"/>
                </a:lnTo>
                <a:lnTo>
                  <a:pt x="1824" y="18"/>
                </a:lnTo>
                <a:lnTo>
                  <a:pt x="1051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3309" name="Freeform 13"/>
          <p:cNvSpPr>
            <a:spLocks/>
          </p:cNvSpPr>
          <p:nvPr/>
        </p:nvSpPr>
        <p:spPr bwMode="auto">
          <a:xfrm>
            <a:off x="5392739" y="1193801"/>
            <a:ext cx="1608137" cy="1819275"/>
          </a:xfrm>
          <a:custGeom>
            <a:avLst/>
            <a:gdLst>
              <a:gd name="T0" fmla="*/ 725 w 1472"/>
              <a:gd name="T1" fmla="*/ 0 h 1518"/>
              <a:gd name="T2" fmla="*/ 629 w 1472"/>
              <a:gd name="T3" fmla="*/ 86 h 1518"/>
              <a:gd name="T4" fmla="*/ 480 w 1472"/>
              <a:gd name="T5" fmla="*/ 118 h 1518"/>
              <a:gd name="T6" fmla="*/ 394 w 1472"/>
              <a:gd name="T7" fmla="*/ 139 h 1518"/>
              <a:gd name="T8" fmla="*/ 298 w 1472"/>
              <a:gd name="T9" fmla="*/ 182 h 1518"/>
              <a:gd name="T10" fmla="*/ 266 w 1472"/>
              <a:gd name="T11" fmla="*/ 192 h 1518"/>
              <a:gd name="T12" fmla="*/ 202 w 1472"/>
              <a:gd name="T13" fmla="*/ 246 h 1518"/>
              <a:gd name="T14" fmla="*/ 117 w 1472"/>
              <a:gd name="T15" fmla="*/ 310 h 1518"/>
              <a:gd name="T16" fmla="*/ 42 w 1472"/>
              <a:gd name="T17" fmla="*/ 608 h 1518"/>
              <a:gd name="T18" fmla="*/ 10 w 1472"/>
              <a:gd name="T19" fmla="*/ 704 h 1518"/>
              <a:gd name="T20" fmla="*/ 0 w 1472"/>
              <a:gd name="T21" fmla="*/ 736 h 1518"/>
              <a:gd name="T22" fmla="*/ 32 w 1472"/>
              <a:gd name="T23" fmla="*/ 747 h 1518"/>
              <a:gd name="T24" fmla="*/ 0 w 1472"/>
              <a:gd name="T25" fmla="*/ 886 h 1518"/>
              <a:gd name="T26" fmla="*/ 42 w 1472"/>
              <a:gd name="T27" fmla="*/ 982 h 1518"/>
              <a:gd name="T28" fmla="*/ 53 w 1472"/>
              <a:gd name="T29" fmla="*/ 1035 h 1518"/>
              <a:gd name="T30" fmla="*/ 117 w 1472"/>
              <a:gd name="T31" fmla="*/ 1088 h 1518"/>
              <a:gd name="T32" fmla="*/ 149 w 1472"/>
              <a:gd name="T33" fmla="*/ 1142 h 1518"/>
              <a:gd name="T34" fmla="*/ 192 w 1472"/>
              <a:gd name="T35" fmla="*/ 1195 h 1518"/>
              <a:gd name="T36" fmla="*/ 245 w 1472"/>
              <a:gd name="T37" fmla="*/ 1323 h 1518"/>
              <a:gd name="T38" fmla="*/ 277 w 1472"/>
              <a:gd name="T39" fmla="*/ 1387 h 1518"/>
              <a:gd name="T40" fmla="*/ 394 w 1472"/>
              <a:gd name="T41" fmla="*/ 1419 h 1518"/>
              <a:gd name="T42" fmla="*/ 373 w 1472"/>
              <a:gd name="T43" fmla="*/ 1387 h 1518"/>
              <a:gd name="T44" fmla="*/ 426 w 1472"/>
              <a:gd name="T45" fmla="*/ 1398 h 1518"/>
              <a:gd name="T46" fmla="*/ 512 w 1472"/>
              <a:gd name="T47" fmla="*/ 1408 h 1518"/>
              <a:gd name="T48" fmla="*/ 672 w 1472"/>
              <a:gd name="T49" fmla="*/ 1451 h 1518"/>
              <a:gd name="T50" fmla="*/ 896 w 1472"/>
              <a:gd name="T51" fmla="*/ 1515 h 1518"/>
              <a:gd name="T52" fmla="*/ 1088 w 1472"/>
              <a:gd name="T53" fmla="*/ 1504 h 1518"/>
              <a:gd name="T54" fmla="*/ 1237 w 1472"/>
              <a:gd name="T55" fmla="*/ 1398 h 1518"/>
              <a:gd name="T56" fmla="*/ 1290 w 1472"/>
              <a:gd name="T57" fmla="*/ 1344 h 1518"/>
              <a:gd name="T58" fmla="*/ 1344 w 1472"/>
              <a:gd name="T59" fmla="*/ 1206 h 1518"/>
              <a:gd name="T60" fmla="*/ 1376 w 1472"/>
              <a:gd name="T61" fmla="*/ 1152 h 1518"/>
              <a:gd name="T62" fmla="*/ 1429 w 1472"/>
              <a:gd name="T63" fmla="*/ 971 h 1518"/>
              <a:gd name="T64" fmla="*/ 1461 w 1472"/>
              <a:gd name="T65" fmla="*/ 875 h 1518"/>
              <a:gd name="T66" fmla="*/ 1472 w 1472"/>
              <a:gd name="T67" fmla="*/ 843 h 1518"/>
              <a:gd name="T68" fmla="*/ 1376 w 1472"/>
              <a:gd name="T69" fmla="*/ 320 h 1518"/>
              <a:gd name="T70" fmla="*/ 1354 w 1472"/>
              <a:gd name="T71" fmla="*/ 182 h 1518"/>
              <a:gd name="T72" fmla="*/ 1226 w 1472"/>
              <a:gd name="T73" fmla="*/ 139 h 1518"/>
              <a:gd name="T74" fmla="*/ 1109 w 1472"/>
              <a:gd name="T75" fmla="*/ 11 h 1518"/>
              <a:gd name="T76" fmla="*/ 725 w 1472"/>
              <a:gd name="T77" fmla="*/ 0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72" h="1518">
                <a:moveTo>
                  <a:pt x="725" y="0"/>
                </a:moveTo>
                <a:cubicBezTo>
                  <a:pt x="706" y="19"/>
                  <a:pt x="653" y="74"/>
                  <a:pt x="629" y="86"/>
                </a:cubicBezTo>
                <a:cubicBezTo>
                  <a:pt x="573" y="114"/>
                  <a:pt x="542" y="106"/>
                  <a:pt x="480" y="118"/>
                </a:cubicBezTo>
                <a:cubicBezTo>
                  <a:pt x="451" y="123"/>
                  <a:pt x="394" y="139"/>
                  <a:pt x="394" y="139"/>
                </a:cubicBezTo>
                <a:cubicBezTo>
                  <a:pt x="345" y="171"/>
                  <a:pt x="372" y="157"/>
                  <a:pt x="298" y="182"/>
                </a:cubicBezTo>
                <a:cubicBezTo>
                  <a:pt x="287" y="186"/>
                  <a:pt x="266" y="192"/>
                  <a:pt x="266" y="192"/>
                </a:cubicBezTo>
                <a:cubicBezTo>
                  <a:pt x="244" y="209"/>
                  <a:pt x="224" y="229"/>
                  <a:pt x="202" y="246"/>
                </a:cubicBezTo>
                <a:cubicBezTo>
                  <a:pt x="109" y="316"/>
                  <a:pt x="164" y="261"/>
                  <a:pt x="117" y="310"/>
                </a:cubicBezTo>
                <a:cubicBezTo>
                  <a:pt x="111" y="384"/>
                  <a:pt x="107" y="546"/>
                  <a:pt x="42" y="608"/>
                </a:cubicBezTo>
                <a:cubicBezTo>
                  <a:pt x="25" y="658"/>
                  <a:pt x="23" y="663"/>
                  <a:pt x="10" y="704"/>
                </a:cubicBezTo>
                <a:cubicBezTo>
                  <a:pt x="7" y="715"/>
                  <a:pt x="0" y="736"/>
                  <a:pt x="0" y="736"/>
                </a:cubicBezTo>
                <a:cubicBezTo>
                  <a:pt x="11" y="740"/>
                  <a:pt x="29" y="736"/>
                  <a:pt x="32" y="747"/>
                </a:cubicBezTo>
                <a:cubicBezTo>
                  <a:pt x="41" y="780"/>
                  <a:pt x="11" y="852"/>
                  <a:pt x="0" y="886"/>
                </a:cubicBezTo>
                <a:cubicBezTo>
                  <a:pt x="33" y="937"/>
                  <a:pt x="17" y="906"/>
                  <a:pt x="42" y="982"/>
                </a:cubicBezTo>
                <a:cubicBezTo>
                  <a:pt x="48" y="999"/>
                  <a:pt x="45" y="1019"/>
                  <a:pt x="53" y="1035"/>
                </a:cubicBezTo>
                <a:cubicBezTo>
                  <a:pt x="64" y="1056"/>
                  <a:pt x="98" y="1076"/>
                  <a:pt x="117" y="1088"/>
                </a:cubicBezTo>
                <a:cubicBezTo>
                  <a:pt x="148" y="1178"/>
                  <a:pt x="105" y="1068"/>
                  <a:pt x="149" y="1142"/>
                </a:cubicBezTo>
                <a:cubicBezTo>
                  <a:pt x="182" y="1198"/>
                  <a:pt x="130" y="1154"/>
                  <a:pt x="192" y="1195"/>
                </a:cubicBezTo>
                <a:cubicBezTo>
                  <a:pt x="218" y="1235"/>
                  <a:pt x="230" y="1278"/>
                  <a:pt x="245" y="1323"/>
                </a:cubicBezTo>
                <a:cubicBezTo>
                  <a:pt x="251" y="1340"/>
                  <a:pt x="260" y="1376"/>
                  <a:pt x="277" y="1387"/>
                </a:cubicBezTo>
                <a:cubicBezTo>
                  <a:pt x="301" y="1403"/>
                  <a:pt x="366" y="1412"/>
                  <a:pt x="394" y="1419"/>
                </a:cubicBezTo>
                <a:cubicBezTo>
                  <a:pt x="387" y="1408"/>
                  <a:pt x="362" y="1394"/>
                  <a:pt x="373" y="1387"/>
                </a:cubicBezTo>
                <a:cubicBezTo>
                  <a:pt x="388" y="1377"/>
                  <a:pt x="408" y="1395"/>
                  <a:pt x="426" y="1398"/>
                </a:cubicBezTo>
                <a:cubicBezTo>
                  <a:pt x="455" y="1402"/>
                  <a:pt x="483" y="1405"/>
                  <a:pt x="512" y="1408"/>
                </a:cubicBezTo>
                <a:cubicBezTo>
                  <a:pt x="566" y="1422"/>
                  <a:pt x="618" y="1437"/>
                  <a:pt x="672" y="1451"/>
                </a:cubicBezTo>
                <a:cubicBezTo>
                  <a:pt x="754" y="1500"/>
                  <a:pt x="801" y="1505"/>
                  <a:pt x="896" y="1515"/>
                </a:cubicBezTo>
                <a:cubicBezTo>
                  <a:pt x="960" y="1511"/>
                  <a:pt x="1025" y="1518"/>
                  <a:pt x="1088" y="1504"/>
                </a:cubicBezTo>
                <a:cubicBezTo>
                  <a:pt x="1133" y="1494"/>
                  <a:pt x="1183" y="1415"/>
                  <a:pt x="1237" y="1398"/>
                </a:cubicBezTo>
                <a:cubicBezTo>
                  <a:pt x="1269" y="1376"/>
                  <a:pt x="1272" y="1380"/>
                  <a:pt x="1290" y="1344"/>
                </a:cubicBezTo>
                <a:cubicBezTo>
                  <a:pt x="1314" y="1295"/>
                  <a:pt x="1303" y="1245"/>
                  <a:pt x="1344" y="1206"/>
                </a:cubicBezTo>
                <a:cubicBezTo>
                  <a:pt x="1372" y="1117"/>
                  <a:pt x="1333" y="1225"/>
                  <a:pt x="1376" y="1152"/>
                </a:cubicBezTo>
                <a:cubicBezTo>
                  <a:pt x="1401" y="1111"/>
                  <a:pt x="1414" y="1022"/>
                  <a:pt x="1429" y="971"/>
                </a:cubicBezTo>
                <a:cubicBezTo>
                  <a:pt x="1437" y="945"/>
                  <a:pt x="1451" y="904"/>
                  <a:pt x="1461" y="875"/>
                </a:cubicBezTo>
                <a:cubicBezTo>
                  <a:pt x="1465" y="864"/>
                  <a:pt x="1472" y="843"/>
                  <a:pt x="1472" y="843"/>
                </a:cubicBezTo>
                <a:cubicBezTo>
                  <a:pt x="1449" y="667"/>
                  <a:pt x="1416" y="494"/>
                  <a:pt x="1376" y="320"/>
                </a:cubicBezTo>
                <a:cubicBezTo>
                  <a:pt x="1371" y="274"/>
                  <a:pt x="1380" y="221"/>
                  <a:pt x="1354" y="182"/>
                </a:cubicBezTo>
                <a:cubicBezTo>
                  <a:pt x="1331" y="148"/>
                  <a:pt x="1260" y="146"/>
                  <a:pt x="1226" y="139"/>
                </a:cubicBezTo>
                <a:cubicBezTo>
                  <a:pt x="1211" y="124"/>
                  <a:pt x="1135" y="13"/>
                  <a:pt x="1109" y="11"/>
                </a:cubicBezTo>
                <a:cubicBezTo>
                  <a:pt x="981" y="1"/>
                  <a:pt x="853" y="4"/>
                  <a:pt x="725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3310" name="Text Box 14"/>
          <p:cNvSpPr txBox="1">
            <a:spLocks noChangeArrowheads="1"/>
          </p:cNvSpPr>
          <p:nvPr/>
        </p:nvSpPr>
        <p:spPr bwMode="auto">
          <a:xfrm>
            <a:off x="5484404" y="0"/>
            <a:ext cx="34960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A50021"/>
                </a:solidFill>
              </a:rPr>
              <a:t>C</a:t>
            </a:r>
            <a:r>
              <a:rPr lang="en-US"/>
              <a:t>atalytic </a:t>
            </a:r>
            <a:r>
              <a:rPr lang="en-US">
                <a:solidFill>
                  <a:srgbClr val="A50021"/>
                </a:solidFill>
              </a:rPr>
              <a:t>M</a:t>
            </a:r>
            <a:r>
              <a:rPr lang="en-US"/>
              <a:t>embrane </a:t>
            </a:r>
            <a:r>
              <a:rPr lang="en-US">
                <a:solidFill>
                  <a:srgbClr val="A50021"/>
                </a:solidFill>
              </a:rPr>
              <a:t>R</a:t>
            </a:r>
            <a:r>
              <a:rPr lang="en-US"/>
              <a:t>eactor (</a:t>
            </a:r>
            <a:r>
              <a:rPr lang="en-US">
                <a:solidFill>
                  <a:srgbClr val="A50021"/>
                </a:solidFill>
              </a:rPr>
              <a:t>CMR</a:t>
            </a:r>
            <a:r>
              <a:rPr lang="en-US"/>
              <a:t>)</a:t>
            </a:r>
          </a:p>
        </p:txBody>
      </p:sp>
      <p:sp>
        <p:nvSpPr>
          <p:cNvPr id="183311" name="Line 15"/>
          <p:cNvSpPr>
            <a:spLocks noChangeShapeType="1"/>
          </p:cNvSpPr>
          <p:nvPr/>
        </p:nvSpPr>
        <p:spPr bwMode="auto">
          <a:xfrm>
            <a:off x="3276600" y="2057400"/>
            <a:ext cx="914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3312" name="Text Box 16"/>
          <p:cNvSpPr txBox="1">
            <a:spLocks noChangeArrowheads="1"/>
          </p:cNvSpPr>
          <p:nvPr/>
        </p:nvSpPr>
        <p:spPr bwMode="auto">
          <a:xfrm>
            <a:off x="2423766" y="1828801"/>
            <a:ext cx="7909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Feed</a:t>
            </a:r>
          </a:p>
        </p:txBody>
      </p:sp>
      <p:sp>
        <p:nvSpPr>
          <p:cNvPr id="183313" name="Line 17"/>
          <p:cNvSpPr>
            <a:spLocks noChangeShapeType="1"/>
          </p:cNvSpPr>
          <p:nvPr/>
        </p:nvSpPr>
        <p:spPr bwMode="auto">
          <a:xfrm flipH="1">
            <a:off x="3276600" y="1295400"/>
            <a:ext cx="8382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3314" name="Line 18"/>
          <p:cNvSpPr>
            <a:spLocks noChangeShapeType="1"/>
          </p:cNvSpPr>
          <p:nvPr/>
        </p:nvSpPr>
        <p:spPr bwMode="auto">
          <a:xfrm flipH="1">
            <a:off x="3276600" y="2819400"/>
            <a:ext cx="8382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3315" name="Text Box 19"/>
          <p:cNvSpPr txBox="1">
            <a:spLocks noChangeArrowheads="1"/>
          </p:cNvSpPr>
          <p:nvPr/>
        </p:nvSpPr>
        <p:spPr bwMode="auto">
          <a:xfrm>
            <a:off x="1901856" y="2514601"/>
            <a:ext cx="13953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8000"/>
                </a:solidFill>
              </a:rPr>
              <a:t>Permeate</a:t>
            </a:r>
          </a:p>
        </p:txBody>
      </p:sp>
      <p:sp>
        <p:nvSpPr>
          <p:cNvPr id="183316" name="Text Box 20"/>
          <p:cNvSpPr txBox="1">
            <a:spLocks noChangeArrowheads="1"/>
          </p:cNvSpPr>
          <p:nvPr/>
        </p:nvSpPr>
        <p:spPr bwMode="auto">
          <a:xfrm>
            <a:off x="1901856" y="1066801"/>
            <a:ext cx="13953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8000"/>
                </a:solidFill>
              </a:rPr>
              <a:t>Permeate</a:t>
            </a:r>
          </a:p>
        </p:txBody>
      </p:sp>
      <p:sp>
        <p:nvSpPr>
          <p:cNvPr id="183317" name="Text Box 21"/>
          <p:cNvSpPr txBox="1">
            <a:spLocks noChangeArrowheads="1"/>
          </p:cNvSpPr>
          <p:nvPr/>
        </p:nvSpPr>
        <p:spPr bwMode="auto">
          <a:xfrm>
            <a:off x="2057401" y="3505200"/>
            <a:ext cx="832167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223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>
                <a:solidFill>
                  <a:srgbClr val="000066"/>
                </a:solidFill>
              </a:rPr>
              <a:t>reaction occurs on the membrane surface which acts as a catalyst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000066"/>
                </a:solidFill>
              </a:rPr>
              <a:t>membrane is </a:t>
            </a:r>
            <a:r>
              <a:rPr lang="en-US">
                <a:solidFill>
                  <a:srgbClr val="A50021"/>
                </a:solidFill>
              </a:rPr>
              <a:t>not inert</a:t>
            </a:r>
            <a:r>
              <a:rPr lang="en-US">
                <a:solidFill>
                  <a:srgbClr val="000066"/>
                </a:solidFill>
              </a:rPr>
              <a:t> and allows both the selective permeation of a particular species and the reaction catalysis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000066"/>
                </a:solidFill>
              </a:rPr>
              <a:t>the feed side can be treated simply as a plug flow reactor, if there are no packings.</a:t>
            </a:r>
          </a:p>
        </p:txBody>
      </p:sp>
      <p:sp>
        <p:nvSpPr>
          <p:cNvPr id="183318" name="Rectangle 22" descr="Wide upward diagonal"/>
          <p:cNvSpPr>
            <a:spLocks noChangeArrowheads="1"/>
          </p:cNvSpPr>
          <p:nvPr/>
        </p:nvSpPr>
        <p:spPr bwMode="auto">
          <a:xfrm>
            <a:off x="8534400" y="1447800"/>
            <a:ext cx="533400" cy="152400"/>
          </a:xfrm>
          <a:prstGeom prst="rect">
            <a:avLst/>
          </a:prstGeom>
          <a:pattFill prst="wdUpDiag">
            <a:fgClr>
              <a:srgbClr val="00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3319" name="Text Box 23"/>
          <p:cNvSpPr txBox="1">
            <a:spLocks noChangeArrowheads="1"/>
          </p:cNvSpPr>
          <p:nvPr/>
        </p:nvSpPr>
        <p:spPr bwMode="auto">
          <a:xfrm>
            <a:off x="9058276" y="1295401"/>
            <a:ext cx="160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99FF"/>
                </a:solidFill>
              </a:rPr>
              <a:t>Membrane</a:t>
            </a:r>
          </a:p>
        </p:txBody>
      </p:sp>
    </p:spTree>
    <p:extLst>
      <p:ext uri="{BB962C8B-B14F-4D97-AF65-F5344CB8AC3E}">
        <p14:creationId xmlns:p14="http://schemas.microsoft.com/office/powerpoint/2010/main" val="396152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457200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Membrane Reactor: General Mole Balance</a:t>
            </a:r>
          </a:p>
        </p:txBody>
      </p:sp>
      <p:sp>
        <p:nvSpPr>
          <p:cNvPr id="184323" name="Line 3"/>
          <p:cNvSpPr>
            <a:spLocks noChangeShapeType="1"/>
          </p:cNvSpPr>
          <p:nvPr/>
        </p:nvSpPr>
        <p:spPr bwMode="auto">
          <a:xfrm>
            <a:off x="1524000" y="762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1752601" y="1406526"/>
            <a:ext cx="37957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u="sng"/>
              <a:t>Reaction</a:t>
            </a:r>
            <a:r>
              <a:rPr lang="en-US" sz="2400"/>
              <a:t>: </a:t>
            </a:r>
            <a:r>
              <a:rPr lang="en-US" sz="2400">
                <a:solidFill>
                  <a:srgbClr val="0099FF"/>
                </a:solidFill>
              </a:rPr>
              <a:t>C</a:t>
            </a:r>
            <a:r>
              <a:rPr lang="en-US" sz="2400" baseline="-25000">
                <a:solidFill>
                  <a:srgbClr val="0099FF"/>
                </a:solidFill>
              </a:rPr>
              <a:t>3</a:t>
            </a:r>
            <a:r>
              <a:rPr lang="en-US" sz="2400">
                <a:solidFill>
                  <a:srgbClr val="0099FF"/>
                </a:solidFill>
              </a:rPr>
              <a:t>H</a:t>
            </a:r>
            <a:r>
              <a:rPr lang="en-US" sz="2400" baseline="-25000">
                <a:solidFill>
                  <a:srgbClr val="0099FF"/>
                </a:solidFill>
              </a:rPr>
              <a:t>8</a:t>
            </a:r>
            <a:r>
              <a:rPr lang="en-US" sz="2400">
                <a:solidFill>
                  <a:srgbClr val="0099FF"/>
                </a:solidFill>
              </a:rPr>
              <a:t> </a:t>
            </a:r>
            <a:r>
              <a:rPr lang="en-US" sz="2400">
                <a:sym typeface="Symbol" panose="05050102010706020507" pitchFamily="18" charset="2"/>
              </a:rPr>
              <a:t> </a:t>
            </a:r>
            <a:r>
              <a:rPr lang="en-US" sz="2400">
                <a:solidFill>
                  <a:srgbClr val="A50021"/>
                </a:solidFill>
                <a:sym typeface="Symbol" panose="05050102010706020507" pitchFamily="18" charset="2"/>
              </a:rPr>
              <a:t>C</a:t>
            </a:r>
            <a:r>
              <a:rPr lang="en-US" sz="2400" baseline="-25000">
                <a:solidFill>
                  <a:srgbClr val="A50021"/>
                </a:solidFill>
                <a:sym typeface="Symbol" panose="05050102010706020507" pitchFamily="18" charset="2"/>
              </a:rPr>
              <a:t>3</a:t>
            </a:r>
            <a:r>
              <a:rPr lang="en-US" sz="2400">
                <a:solidFill>
                  <a:srgbClr val="A50021"/>
                </a:solidFill>
                <a:sym typeface="Symbol" panose="05050102010706020507" pitchFamily="18" charset="2"/>
              </a:rPr>
              <a:t>H</a:t>
            </a:r>
            <a:r>
              <a:rPr lang="en-US" sz="2400" baseline="-25000">
                <a:solidFill>
                  <a:srgbClr val="A50021"/>
                </a:solidFill>
                <a:sym typeface="Symbol" panose="05050102010706020507" pitchFamily="18" charset="2"/>
              </a:rPr>
              <a:t>6</a:t>
            </a:r>
            <a:r>
              <a:rPr lang="en-US" sz="2400">
                <a:solidFill>
                  <a:srgbClr val="A50021"/>
                </a:solidFill>
                <a:sym typeface="Symbol" panose="05050102010706020507" pitchFamily="18" charset="2"/>
              </a:rPr>
              <a:t> </a:t>
            </a:r>
            <a:r>
              <a:rPr lang="en-US" sz="2400">
                <a:sym typeface="Symbol" panose="05050102010706020507" pitchFamily="18" charset="2"/>
              </a:rPr>
              <a:t>+ </a:t>
            </a:r>
            <a:r>
              <a:rPr lang="en-US" sz="2400">
                <a:solidFill>
                  <a:srgbClr val="008000"/>
                </a:solidFill>
                <a:sym typeface="Symbol" panose="05050102010706020507" pitchFamily="18" charset="2"/>
              </a:rPr>
              <a:t>H</a:t>
            </a:r>
            <a:r>
              <a:rPr lang="en-US" sz="2400" baseline="-25000">
                <a:solidFill>
                  <a:srgbClr val="008000"/>
                </a:solidFill>
                <a:sym typeface="Symbol" panose="05050102010706020507" pitchFamily="18" charset="2"/>
              </a:rPr>
              <a:t>2</a:t>
            </a:r>
            <a:endParaRPr lang="en-US" sz="2400">
              <a:solidFill>
                <a:srgbClr val="008000"/>
              </a:solidFill>
              <a:sym typeface="Symbol" panose="05050102010706020507" pitchFamily="18" charset="2"/>
            </a:endParaRPr>
          </a:p>
          <a:p>
            <a:r>
              <a:rPr lang="en-US" sz="2400">
                <a:sym typeface="Symbol" panose="05050102010706020507" pitchFamily="18" charset="2"/>
              </a:rPr>
              <a:t>	      </a:t>
            </a:r>
            <a:r>
              <a:rPr lang="en-US" sz="2400">
                <a:solidFill>
                  <a:srgbClr val="0099FF"/>
                </a:solidFill>
                <a:sym typeface="Symbol" panose="05050102010706020507" pitchFamily="18" charset="2"/>
              </a:rPr>
              <a:t>A</a:t>
            </a:r>
            <a:r>
              <a:rPr lang="en-US" sz="2400">
                <a:sym typeface="Symbol" panose="05050102010706020507" pitchFamily="18" charset="2"/>
              </a:rPr>
              <a:t>              </a:t>
            </a:r>
            <a:r>
              <a:rPr lang="en-US" sz="2400">
                <a:solidFill>
                  <a:srgbClr val="A50021"/>
                </a:solidFill>
                <a:sym typeface="Symbol" panose="05050102010706020507" pitchFamily="18" charset="2"/>
              </a:rPr>
              <a:t>B</a:t>
            </a:r>
            <a:r>
              <a:rPr lang="en-US" sz="2400">
                <a:sym typeface="Symbol" panose="05050102010706020507" pitchFamily="18" charset="2"/>
              </a:rPr>
              <a:t>       </a:t>
            </a:r>
            <a:r>
              <a:rPr lang="en-US" sz="2400">
                <a:solidFill>
                  <a:srgbClr val="008000"/>
                </a:solidFill>
                <a:sym typeface="Symbol" panose="05050102010706020507" pitchFamily="18" charset="2"/>
              </a:rPr>
              <a:t>C</a:t>
            </a:r>
            <a:endParaRPr lang="en-US" sz="2400" baseline="-25000">
              <a:solidFill>
                <a:srgbClr val="008000"/>
              </a:solidFill>
              <a:sym typeface="Symbol" panose="05050102010706020507" pitchFamily="18" charset="2"/>
            </a:endParaRPr>
          </a:p>
        </p:txBody>
      </p:sp>
      <p:sp>
        <p:nvSpPr>
          <p:cNvPr id="184325" name="Rectangle 5" descr="Wide upward diagonal"/>
          <p:cNvSpPr>
            <a:spLocks noChangeArrowheads="1"/>
          </p:cNvSpPr>
          <p:nvPr/>
        </p:nvSpPr>
        <p:spPr bwMode="auto">
          <a:xfrm>
            <a:off x="6934200" y="1524001"/>
            <a:ext cx="2819400" cy="119063"/>
          </a:xfrm>
          <a:prstGeom prst="rect">
            <a:avLst/>
          </a:prstGeom>
          <a:pattFill prst="wdUpDiag">
            <a:fgClr>
              <a:srgbClr val="00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4326" name="Rectangle 6" descr="Wide upward diagonal"/>
          <p:cNvSpPr>
            <a:spLocks noChangeArrowheads="1"/>
          </p:cNvSpPr>
          <p:nvPr/>
        </p:nvSpPr>
        <p:spPr bwMode="auto">
          <a:xfrm>
            <a:off x="6934200" y="2327275"/>
            <a:ext cx="2819400" cy="152400"/>
          </a:xfrm>
          <a:prstGeom prst="rect">
            <a:avLst/>
          </a:prstGeom>
          <a:pattFill prst="wdUpDiag">
            <a:fgClr>
              <a:srgbClr val="00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4327" name="Rectangle 7" descr="Sphere"/>
          <p:cNvSpPr>
            <a:spLocks noChangeArrowheads="1"/>
          </p:cNvSpPr>
          <p:nvPr/>
        </p:nvSpPr>
        <p:spPr bwMode="auto">
          <a:xfrm>
            <a:off x="6934200" y="1643064"/>
            <a:ext cx="2819400" cy="719137"/>
          </a:xfrm>
          <a:prstGeom prst="rect">
            <a:avLst/>
          </a:prstGeom>
          <a:pattFill prst="sphere">
            <a:fgClr>
              <a:srgbClr val="FF9966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4328" name="Line 8"/>
          <p:cNvSpPr>
            <a:spLocks noChangeShapeType="1"/>
          </p:cNvSpPr>
          <p:nvPr/>
        </p:nvSpPr>
        <p:spPr bwMode="auto">
          <a:xfrm>
            <a:off x="6629400" y="1787525"/>
            <a:ext cx="762000" cy="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2506982" y="4000500"/>
            <a:ext cx="12474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0099FF"/>
                </a:solidFill>
              </a:rPr>
              <a:t>GMBE on A</a:t>
            </a:r>
          </a:p>
        </p:txBody>
      </p: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6092823" y="1533526"/>
            <a:ext cx="4270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99FF"/>
                </a:solidFill>
              </a:rPr>
              <a:t>F</a:t>
            </a:r>
            <a:r>
              <a:rPr lang="en-US" sz="2400" baseline="-25000">
                <a:solidFill>
                  <a:srgbClr val="0099FF"/>
                </a:solidFill>
              </a:rPr>
              <a:t>A</a:t>
            </a:r>
          </a:p>
        </p:txBody>
      </p:sp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8591962" y="3886200"/>
            <a:ext cx="12378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008000"/>
                </a:solidFill>
              </a:rPr>
              <a:t>GMBE on C</a:t>
            </a:r>
          </a:p>
        </p:txBody>
      </p:sp>
      <p:sp>
        <p:nvSpPr>
          <p:cNvPr id="184332" name="Text Box 12"/>
          <p:cNvSpPr txBox="1">
            <a:spLocks noChangeArrowheads="1"/>
          </p:cNvSpPr>
          <p:nvPr/>
        </p:nvSpPr>
        <p:spPr bwMode="auto">
          <a:xfrm>
            <a:off x="6405500" y="2971800"/>
            <a:ext cx="3722750" cy="400110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66"/>
                </a:solidFill>
              </a:rPr>
              <a:t>Membrane is permeable to C only</a:t>
            </a:r>
          </a:p>
        </p:txBody>
      </p:sp>
      <p:sp>
        <p:nvSpPr>
          <p:cNvPr id="184333" name="Line 13"/>
          <p:cNvSpPr>
            <a:spLocks noChangeShapeType="1"/>
          </p:cNvSpPr>
          <p:nvPr/>
        </p:nvSpPr>
        <p:spPr bwMode="auto">
          <a:xfrm>
            <a:off x="5715000" y="7620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4334" name="Line 14"/>
          <p:cNvSpPr>
            <a:spLocks noChangeShapeType="1"/>
          </p:cNvSpPr>
          <p:nvPr/>
        </p:nvSpPr>
        <p:spPr bwMode="auto">
          <a:xfrm flipV="1">
            <a:off x="1524000" y="3505200"/>
            <a:ext cx="9144000" cy="76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4335" name="Line 15"/>
          <p:cNvSpPr>
            <a:spLocks noChangeShapeType="1"/>
          </p:cNvSpPr>
          <p:nvPr/>
        </p:nvSpPr>
        <p:spPr bwMode="auto">
          <a:xfrm flipV="1">
            <a:off x="7924801" y="1252538"/>
            <a:ext cx="17463" cy="500062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4336" name="Line 16"/>
          <p:cNvSpPr>
            <a:spLocks noChangeShapeType="1"/>
          </p:cNvSpPr>
          <p:nvPr/>
        </p:nvSpPr>
        <p:spPr bwMode="auto">
          <a:xfrm>
            <a:off x="7924800" y="2209800"/>
            <a:ext cx="0" cy="5588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4337" name="Line 17"/>
          <p:cNvSpPr>
            <a:spLocks noChangeShapeType="1"/>
          </p:cNvSpPr>
          <p:nvPr/>
        </p:nvSpPr>
        <p:spPr bwMode="auto">
          <a:xfrm>
            <a:off x="9144000" y="1711325"/>
            <a:ext cx="1066800" cy="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4338" name="Line 18"/>
          <p:cNvSpPr>
            <a:spLocks noChangeShapeType="1"/>
          </p:cNvSpPr>
          <p:nvPr/>
        </p:nvSpPr>
        <p:spPr bwMode="auto">
          <a:xfrm>
            <a:off x="9144000" y="2209800"/>
            <a:ext cx="9906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4339" name="Text Box 19"/>
          <p:cNvSpPr txBox="1">
            <a:spLocks noChangeArrowheads="1"/>
          </p:cNvSpPr>
          <p:nvPr/>
        </p:nvSpPr>
        <p:spPr bwMode="auto">
          <a:xfrm>
            <a:off x="9925260" y="1143001"/>
            <a:ext cx="4379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A50021"/>
                </a:solidFill>
              </a:rPr>
              <a:t>F</a:t>
            </a:r>
            <a:r>
              <a:rPr lang="en-US" sz="2400" baseline="-25000">
                <a:solidFill>
                  <a:srgbClr val="A50021"/>
                </a:solidFill>
              </a:rPr>
              <a:t>B</a:t>
            </a:r>
          </a:p>
        </p:txBody>
      </p:sp>
      <p:sp>
        <p:nvSpPr>
          <p:cNvPr id="184340" name="Text Box 20"/>
          <p:cNvSpPr txBox="1">
            <a:spLocks noChangeArrowheads="1"/>
          </p:cNvSpPr>
          <p:nvPr/>
        </p:nvSpPr>
        <p:spPr bwMode="auto">
          <a:xfrm>
            <a:off x="9962910" y="2209801"/>
            <a:ext cx="4320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8000"/>
                </a:solidFill>
              </a:rPr>
              <a:t>F</a:t>
            </a:r>
            <a:r>
              <a:rPr lang="en-US" sz="2400" baseline="-25000">
                <a:solidFill>
                  <a:srgbClr val="008000"/>
                </a:solidFill>
              </a:rPr>
              <a:t>C</a:t>
            </a:r>
          </a:p>
        </p:txBody>
      </p:sp>
      <p:graphicFrame>
        <p:nvGraphicFramePr>
          <p:cNvPr id="184341" name="Object 21"/>
          <p:cNvGraphicFramePr>
            <a:graphicFrameLocks noChangeAspect="1"/>
          </p:cNvGraphicFramePr>
          <p:nvPr/>
        </p:nvGraphicFramePr>
        <p:xfrm>
          <a:off x="1828800" y="4724400"/>
          <a:ext cx="13081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3" imgW="596880" imgH="393480" progId="Equation.3">
                  <p:embed/>
                </p:oleObj>
              </mc:Choice>
              <mc:Fallback>
                <p:oleObj name="Equation" r:id="rId3" imgW="596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724400"/>
                        <a:ext cx="1308100" cy="865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99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2" name="Object 22"/>
          <p:cNvGraphicFramePr>
            <a:graphicFrameLocks noChangeAspect="1"/>
          </p:cNvGraphicFramePr>
          <p:nvPr/>
        </p:nvGraphicFramePr>
        <p:xfrm>
          <a:off x="4876800" y="4648200"/>
          <a:ext cx="13081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5" imgW="596880" imgH="393480" progId="Equation.3">
                  <p:embed/>
                </p:oleObj>
              </mc:Choice>
              <mc:Fallback>
                <p:oleObj name="Equation" r:id="rId5" imgW="596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648200"/>
                        <a:ext cx="1308100" cy="865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3" name="Object 23"/>
          <p:cNvGraphicFramePr>
            <a:graphicFrameLocks noChangeAspect="1"/>
          </p:cNvGraphicFramePr>
          <p:nvPr/>
        </p:nvGraphicFramePr>
        <p:xfrm>
          <a:off x="8001000" y="4648200"/>
          <a:ext cx="197485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7" imgW="901440" imgH="393480" progId="Equation.3">
                  <p:embed/>
                </p:oleObj>
              </mc:Choice>
              <mc:Fallback>
                <p:oleObj name="Equation" r:id="rId7" imgW="901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4648200"/>
                        <a:ext cx="1974850" cy="865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44" name="Text Box 24"/>
          <p:cNvSpPr txBox="1">
            <a:spLocks noChangeArrowheads="1"/>
          </p:cNvSpPr>
          <p:nvPr/>
        </p:nvSpPr>
        <p:spPr bwMode="auto">
          <a:xfrm>
            <a:off x="7989400" y="838201"/>
            <a:ext cx="4576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8000"/>
                </a:solidFill>
              </a:rPr>
              <a:t>R</a:t>
            </a:r>
            <a:r>
              <a:rPr lang="en-US" sz="2400" baseline="-25000">
                <a:solidFill>
                  <a:srgbClr val="008000"/>
                </a:solidFill>
              </a:rPr>
              <a:t>C</a:t>
            </a:r>
          </a:p>
        </p:txBody>
      </p:sp>
      <p:sp>
        <p:nvSpPr>
          <p:cNvPr id="184345" name="Text Box 25"/>
          <p:cNvSpPr txBox="1">
            <a:spLocks noChangeArrowheads="1"/>
          </p:cNvSpPr>
          <p:nvPr/>
        </p:nvSpPr>
        <p:spPr bwMode="auto">
          <a:xfrm>
            <a:off x="5237558" y="4000500"/>
            <a:ext cx="12394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A50021"/>
                </a:solidFill>
              </a:rPr>
              <a:t>GMBE on B</a:t>
            </a:r>
          </a:p>
        </p:txBody>
      </p:sp>
      <p:sp>
        <p:nvSpPr>
          <p:cNvPr id="184346" name="Text Box 26"/>
          <p:cNvSpPr txBox="1">
            <a:spLocks noChangeArrowheads="1"/>
          </p:cNvSpPr>
          <p:nvPr/>
        </p:nvSpPr>
        <p:spPr bwMode="auto">
          <a:xfrm>
            <a:off x="7696200" y="5867401"/>
            <a:ext cx="2635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/>
              <a:t>R</a:t>
            </a:r>
            <a:r>
              <a:rPr lang="en-US" sz="2000" i="1" baseline="-25000"/>
              <a:t>C</a:t>
            </a:r>
            <a:r>
              <a:rPr lang="en-US" sz="2000" i="1"/>
              <a:t> = rate of permeation</a:t>
            </a:r>
            <a:endParaRPr lang="en-US" sz="2000" i="1" baseline="-25000"/>
          </a:p>
        </p:txBody>
      </p:sp>
    </p:spTree>
    <p:extLst>
      <p:ext uri="{BB962C8B-B14F-4D97-AF65-F5344CB8AC3E}">
        <p14:creationId xmlns:p14="http://schemas.microsoft.com/office/powerpoint/2010/main" val="103870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457200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Membrane Reactor: Permeation Rate</a:t>
            </a:r>
          </a:p>
        </p:txBody>
      </p:sp>
      <p:sp>
        <p:nvSpPr>
          <p:cNvPr id="185347" name="Line 3"/>
          <p:cNvSpPr>
            <a:spLocks noChangeShapeType="1"/>
          </p:cNvSpPr>
          <p:nvPr/>
        </p:nvSpPr>
        <p:spPr bwMode="auto">
          <a:xfrm>
            <a:off x="1524000" y="762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5348" name="Rectangle 4" descr="Wide upward diagonal"/>
          <p:cNvSpPr>
            <a:spLocks noChangeArrowheads="1"/>
          </p:cNvSpPr>
          <p:nvPr/>
        </p:nvSpPr>
        <p:spPr bwMode="auto">
          <a:xfrm>
            <a:off x="4495800" y="1404938"/>
            <a:ext cx="2819400" cy="119062"/>
          </a:xfrm>
          <a:prstGeom prst="rect">
            <a:avLst/>
          </a:prstGeom>
          <a:pattFill prst="wdUpDiag">
            <a:fgClr>
              <a:srgbClr val="00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5349" name="Rectangle 5" descr="Wide upward diagonal"/>
          <p:cNvSpPr>
            <a:spLocks noChangeArrowheads="1"/>
          </p:cNvSpPr>
          <p:nvPr/>
        </p:nvSpPr>
        <p:spPr bwMode="auto">
          <a:xfrm>
            <a:off x="4495800" y="2208213"/>
            <a:ext cx="2819400" cy="152400"/>
          </a:xfrm>
          <a:prstGeom prst="rect">
            <a:avLst/>
          </a:prstGeom>
          <a:pattFill prst="wdUpDiag">
            <a:fgClr>
              <a:srgbClr val="00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5350" name="Rectangle 6" descr="Sphere"/>
          <p:cNvSpPr>
            <a:spLocks noChangeArrowheads="1"/>
          </p:cNvSpPr>
          <p:nvPr/>
        </p:nvSpPr>
        <p:spPr bwMode="auto">
          <a:xfrm>
            <a:off x="4495800" y="1524000"/>
            <a:ext cx="2819400" cy="719138"/>
          </a:xfrm>
          <a:prstGeom prst="rect">
            <a:avLst/>
          </a:prstGeom>
          <a:pattFill prst="sphere">
            <a:fgClr>
              <a:srgbClr val="FF9966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5351" name="Line 7"/>
          <p:cNvSpPr>
            <a:spLocks noChangeShapeType="1"/>
          </p:cNvSpPr>
          <p:nvPr/>
        </p:nvSpPr>
        <p:spPr bwMode="auto">
          <a:xfrm>
            <a:off x="4191000" y="1668463"/>
            <a:ext cx="762000" cy="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5352" name="Text Box 8"/>
          <p:cNvSpPr txBox="1">
            <a:spLocks noChangeArrowheads="1"/>
          </p:cNvSpPr>
          <p:nvPr/>
        </p:nvSpPr>
        <p:spPr bwMode="auto">
          <a:xfrm>
            <a:off x="3654423" y="1414464"/>
            <a:ext cx="4270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99FF"/>
                </a:solidFill>
              </a:rPr>
              <a:t>F</a:t>
            </a:r>
            <a:r>
              <a:rPr lang="en-US" sz="2400" baseline="-25000">
                <a:solidFill>
                  <a:srgbClr val="0099FF"/>
                </a:solidFill>
              </a:rPr>
              <a:t>A</a:t>
            </a:r>
          </a:p>
        </p:txBody>
      </p:sp>
      <p:sp>
        <p:nvSpPr>
          <p:cNvPr id="185353" name="Line 9"/>
          <p:cNvSpPr>
            <a:spLocks noChangeShapeType="1"/>
          </p:cNvSpPr>
          <p:nvPr/>
        </p:nvSpPr>
        <p:spPr bwMode="auto">
          <a:xfrm flipV="1">
            <a:off x="5486401" y="1133476"/>
            <a:ext cx="17463" cy="500063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5354" name="Line 10"/>
          <p:cNvSpPr>
            <a:spLocks noChangeShapeType="1"/>
          </p:cNvSpPr>
          <p:nvPr/>
        </p:nvSpPr>
        <p:spPr bwMode="auto">
          <a:xfrm>
            <a:off x="5486400" y="2090738"/>
            <a:ext cx="0" cy="5588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5355" name="Line 11"/>
          <p:cNvSpPr>
            <a:spLocks noChangeShapeType="1"/>
          </p:cNvSpPr>
          <p:nvPr/>
        </p:nvSpPr>
        <p:spPr bwMode="auto">
          <a:xfrm>
            <a:off x="6705600" y="1592263"/>
            <a:ext cx="1066800" cy="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5356" name="Line 12"/>
          <p:cNvSpPr>
            <a:spLocks noChangeShapeType="1"/>
          </p:cNvSpPr>
          <p:nvPr/>
        </p:nvSpPr>
        <p:spPr bwMode="auto">
          <a:xfrm>
            <a:off x="6705600" y="2090738"/>
            <a:ext cx="9906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5357" name="Text Box 13"/>
          <p:cNvSpPr txBox="1">
            <a:spLocks noChangeArrowheads="1"/>
          </p:cNvSpPr>
          <p:nvPr/>
        </p:nvSpPr>
        <p:spPr bwMode="auto">
          <a:xfrm>
            <a:off x="7486860" y="1023939"/>
            <a:ext cx="4379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A50021"/>
                </a:solidFill>
              </a:rPr>
              <a:t>F</a:t>
            </a:r>
            <a:r>
              <a:rPr lang="en-US" sz="2400" baseline="-25000">
                <a:solidFill>
                  <a:srgbClr val="A50021"/>
                </a:solidFill>
              </a:rPr>
              <a:t>B</a:t>
            </a:r>
          </a:p>
        </p:txBody>
      </p:sp>
      <p:sp>
        <p:nvSpPr>
          <p:cNvPr id="185358" name="Text Box 14"/>
          <p:cNvSpPr txBox="1">
            <a:spLocks noChangeArrowheads="1"/>
          </p:cNvSpPr>
          <p:nvPr/>
        </p:nvSpPr>
        <p:spPr bwMode="auto">
          <a:xfrm>
            <a:off x="7524510" y="2090739"/>
            <a:ext cx="4320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8000"/>
                </a:solidFill>
              </a:rPr>
              <a:t>F</a:t>
            </a:r>
            <a:r>
              <a:rPr lang="en-US" sz="2400" baseline="-25000">
                <a:solidFill>
                  <a:srgbClr val="008000"/>
                </a:solidFill>
              </a:rPr>
              <a:t>C</a:t>
            </a:r>
          </a:p>
        </p:txBody>
      </p:sp>
      <p:sp>
        <p:nvSpPr>
          <p:cNvPr id="185359" name="Text Box 15"/>
          <p:cNvSpPr txBox="1">
            <a:spLocks noChangeArrowheads="1"/>
          </p:cNvSpPr>
          <p:nvPr/>
        </p:nvSpPr>
        <p:spPr bwMode="auto">
          <a:xfrm>
            <a:off x="5703400" y="762001"/>
            <a:ext cx="4576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8000"/>
                </a:solidFill>
              </a:rPr>
              <a:t>R</a:t>
            </a:r>
            <a:r>
              <a:rPr lang="en-US" sz="2400" baseline="-25000">
                <a:solidFill>
                  <a:srgbClr val="008000"/>
                </a:solidFill>
              </a:rPr>
              <a:t>C</a:t>
            </a:r>
          </a:p>
        </p:txBody>
      </p:sp>
      <p:sp>
        <p:nvSpPr>
          <p:cNvPr id="185360" name="Text Box 16"/>
          <p:cNvSpPr txBox="1">
            <a:spLocks noChangeArrowheads="1"/>
          </p:cNvSpPr>
          <p:nvPr/>
        </p:nvSpPr>
        <p:spPr bwMode="auto">
          <a:xfrm>
            <a:off x="1823238" y="3124201"/>
            <a:ext cx="53157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R</a:t>
            </a:r>
            <a:r>
              <a:rPr lang="en-US" sz="2400" baseline="-25000"/>
              <a:t>C</a:t>
            </a:r>
            <a:r>
              <a:rPr lang="en-US" sz="2400"/>
              <a:t> 	= rate of permeation moles/cm</a:t>
            </a:r>
            <a:r>
              <a:rPr lang="en-US" sz="2400" baseline="30000"/>
              <a:t>3</a:t>
            </a:r>
            <a:r>
              <a:rPr lang="en-US" sz="2400"/>
              <a:t>-s</a:t>
            </a:r>
          </a:p>
          <a:p>
            <a:r>
              <a:rPr lang="en-US" sz="2400"/>
              <a:t>	= </a:t>
            </a:r>
            <a:r>
              <a:rPr lang="en-US" sz="2400" i="1"/>
              <a:t>f</a:t>
            </a:r>
            <a:r>
              <a:rPr lang="en-US" sz="2400"/>
              <a:t> (C</a:t>
            </a:r>
            <a:r>
              <a:rPr lang="en-US" sz="2400" baseline="-25000"/>
              <a:t>A</a:t>
            </a:r>
            <a:r>
              <a:rPr lang="en-US" sz="2400"/>
              <a:t>) or </a:t>
            </a:r>
            <a:r>
              <a:rPr lang="en-US" sz="2400" i="1"/>
              <a:t>f</a:t>
            </a:r>
            <a:r>
              <a:rPr lang="en-US" sz="2400"/>
              <a:t> (P</a:t>
            </a:r>
            <a:r>
              <a:rPr lang="en-US" sz="2400" baseline="-25000"/>
              <a:t>A</a:t>
            </a:r>
            <a:r>
              <a:rPr lang="en-US" sz="2400"/>
              <a:t>)</a:t>
            </a:r>
            <a:endParaRPr lang="en-US" sz="2400" baseline="-25000"/>
          </a:p>
        </p:txBody>
      </p:sp>
      <p:sp>
        <p:nvSpPr>
          <p:cNvPr id="185361" name="Text Box 17"/>
          <p:cNvSpPr txBox="1">
            <a:spLocks noChangeArrowheads="1"/>
          </p:cNvSpPr>
          <p:nvPr/>
        </p:nvSpPr>
        <p:spPr bwMode="auto">
          <a:xfrm>
            <a:off x="2057400" y="4953001"/>
            <a:ext cx="79692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For example, hydrogen permeation through Palladium membrane is given by following equation:</a:t>
            </a:r>
            <a:endParaRPr lang="en-US" sz="2400">
              <a:cs typeface="Times New Roman" panose="02020603050405020304" pitchFamily="18" charset="0"/>
            </a:endParaRPr>
          </a:p>
        </p:txBody>
      </p:sp>
      <p:sp>
        <p:nvSpPr>
          <p:cNvPr id="185362" name="Text Box 18"/>
          <p:cNvSpPr txBox="1">
            <a:spLocks noChangeArrowheads="1"/>
          </p:cNvSpPr>
          <p:nvPr/>
        </p:nvSpPr>
        <p:spPr bwMode="auto">
          <a:xfrm>
            <a:off x="1644620" y="4191001"/>
            <a:ext cx="74882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 Permeation rates are usually determined experimentally.</a:t>
            </a:r>
          </a:p>
        </p:txBody>
      </p:sp>
      <p:graphicFrame>
        <p:nvGraphicFramePr>
          <p:cNvPr id="185363" name="Object 19"/>
          <p:cNvGraphicFramePr>
            <a:graphicFrameLocks noChangeAspect="1"/>
          </p:cNvGraphicFramePr>
          <p:nvPr/>
        </p:nvGraphicFramePr>
        <p:xfrm>
          <a:off x="2514600" y="5867400"/>
          <a:ext cx="518160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3" imgW="2006280" imgH="253800" progId="Equation.3">
                  <p:embed/>
                </p:oleObj>
              </mc:Choice>
              <mc:Fallback>
                <p:oleObj name="Equation" r:id="rId3" imgW="2006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867400"/>
                        <a:ext cx="5181600" cy="6556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760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r>
              <a:rPr lang="en-US" sz="4400"/>
              <a:t>Micro-Reactors</a:t>
            </a:r>
          </a:p>
        </p:txBody>
      </p:sp>
    </p:spTree>
    <p:extLst>
      <p:ext uri="{BB962C8B-B14F-4D97-AF65-F5344CB8AC3E}">
        <p14:creationId xmlns:p14="http://schemas.microsoft.com/office/powerpoint/2010/main" val="425752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7315200" y="2514600"/>
            <a:ext cx="2971800" cy="3733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1981200" y="990600"/>
            <a:ext cx="5105400" cy="39624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8832851" y="1844675"/>
            <a:ext cx="158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ar-IQ" sz="2400"/>
          </a:p>
        </p:txBody>
      </p:sp>
      <p:pic>
        <p:nvPicPr>
          <p:cNvPr id="187397" name="Picture 5" descr="HydrogenGen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143001"/>
            <a:ext cx="3810000" cy="3057525"/>
          </a:xfr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7032626" y="3789363"/>
            <a:ext cx="2087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ar-IQ" sz="2400"/>
          </a:p>
        </p:txBody>
      </p:sp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2192339" y="60326"/>
            <a:ext cx="7286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Micro-reactors: It is all about scale</a:t>
            </a:r>
          </a:p>
        </p:txBody>
      </p:sp>
      <p:pic>
        <p:nvPicPr>
          <p:cNvPr id="187400" name="Picture 8" descr="nmicroreactor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819400"/>
            <a:ext cx="230505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401" name="Line 9"/>
          <p:cNvSpPr>
            <a:spLocks noChangeShapeType="1"/>
          </p:cNvSpPr>
          <p:nvPr/>
        </p:nvSpPr>
        <p:spPr bwMode="auto">
          <a:xfrm flipH="1">
            <a:off x="3276600" y="1600200"/>
            <a:ext cx="304800" cy="2057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1981200" y="2209800"/>
            <a:ext cx="114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CC0000"/>
                </a:solidFill>
              </a:rPr>
              <a:t>20 m?</a:t>
            </a:r>
          </a:p>
        </p:txBody>
      </p:sp>
      <p:sp>
        <p:nvSpPr>
          <p:cNvPr id="187403" name="Text Box 11"/>
          <p:cNvSpPr txBox="1">
            <a:spLocks noChangeArrowheads="1"/>
          </p:cNvSpPr>
          <p:nvPr/>
        </p:nvSpPr>
        <p:spPr bwMode="auto">
          <a:xfrm>
            <a:off x="4014778" y="4281488"/>
            <a:ext cx="28638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Conventional Chemical Plant</a:t>
            </a:r>
          </a:p>
        </p:txBody>
      </p:sp>
      <p:sp>
        <p:nvSpPr>
          <p:cNvPr id="187404" name="Text Box 12"/>
          <p:cNvSpPr txBox="1">
            <a:spLocks noChangeArrowheads="1"/>
          </p:cNvSpPr>
          <p:nvPr/>
        </p:nvSpPr>
        <p:spPr bwMode="auto">
          <a:xfrm>
            <a:off x="8326152" y="5562600"/>
            <a:ext cx="14083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Microreactor</a:t>
            </a:r>
          </a:p>
        </p:txBody>
      </p:sp>
    </p:spTree>
    <p:extLst>
      <p:ext uri="{BB962C8B-B14F-4D97-AF65-F5344CB8AC3E}">
        <p14:creationId xmlns:p14="http://schemas.microsoft.com/office/powerpoint/2010/main" val="342451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7772400" cy="762000"/>
          </a:xfrm>
        </p:spPr>
        <p:txBody>
          <a:bodyPr/>
          <a:lstStyle/>
          <a:p>
            <a:pPr algn="l"/>
            <a:r>
              <a:rPr lang="en-US"/>
              <a:t>Micro-reactors: Introduction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19288" y="1557339"/>
            <a:ext cx="4284662" cy="475138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/>
              <a:t>Generally, we mean: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Fluid chemical reactants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Microscale ducts, chambers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High surface area/vol ratio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Small volume flowrates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Precise parameter control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Well-suited for: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Small-scale output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In-situ/portable reactors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High efficiency </a:t>
            </a:r>
            <a:r>
              <a:rPr lang="en-US" sz="1200"/>
              <a:t>(yield, thermal efficiency)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High precision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e.g., Lab-on-a-chip tech</a:t>
            </a:r>
          </a:p>
          <a:p>
            <a:pPr>
              <a:lnSpc>
                <a:spcPct val="90000"/>
              </a:lnSpc>
            </a:pPr>
            <a:endParaRPr lang="en-US" sz="2000"/>
          </a:p>
        </p:txBody>
      </p:sp>
      <p:pic>
        <p:nvPicPr>
          <p:cNvPr id="188420" name="Picture 4" descr="FractalMECSdevice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1175" y="1196975"/>
            <a:ext cx="2736850" cy="2535238"/>
          </a:xfr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421" name="Picture 5" descr="p14_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9963" y="3213100"/>
            <a:ext cx="2938462" cy="2890838"/>
          </a:xfr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8422" name="Text Box 6"/>
          <p:cNvSpPr txBox="1">
            <a:spLocks noChangeArrowheads="1"/>
          </p:cNvSpPr>
          <p:nvPr/>
        </p:nvSpPr>
        <p:spPr bwMode="auto">
          <a:xfrm>
            <a:off x="8328025" y="1196976"/>
            <a:ext cx="21605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/>
              <a:t>Oregon State University—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/>
              <a:t>Fractal MECS Devices</a:t>
            </a:r>
          </a:p>
        </p:txBody>
      </p:sp>
      <p:sp>
        <p:nvSpPr>
          <p:cNvPr id="188423" name="Text Box 7"/>
          <p:cNvSpPr txBox="1">
            <a:spLocks noChangeArrowheads="1"/>
          </p:cNvSpPr>
          <p:nvPr/>
        </p:nvSpPr>
        <p:spPr bwMode="auto">
          <a:xfrm>
            <a:off x="8472489" y="2492375"/>
            <a:ext cx="1944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ar-IQ" sz="2400"/>
          </a:p>
        </p:txBody>
      </p:sp>
      <p:sp>
        <p:nvSpPr>
          <p:cNvPr id="188424" name="Text Box 8"/>
          <p:cNvSpPr txBox="1">
            <a:spLocks noChangeArrowheads="1"/>
          </p:cNvSpPr>
          <p:nvPr/>
        </p:nvSpPr>
        <p:spPr bwMode="auto">
          <a:xfrm>
            <a:off x="8582026" y="2565400"/>
            <a:ext cx="2085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/>
              <a:t>Micro-Space Chemistry Lab– Various Microreactors</a:t>
            </a:r>
          </a:p>
        </p:txBody>
      </p:sp>
    </p:spTree>
    <p:extLst>
      <p:ext uri="{BB962C8B-B14F-4D97-AF65-F5344CB8AC3E}">
        <p14:creationId xmlns:p14="http://schemas.microsoft.com/office/powerpoint/2010/main" val="240709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152400"/>
            <a:ext cx="52578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/>
              <a:t>Micro-channel Reactors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5410200" cy="3505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Reacting mixture flows through the channels</a:t>
            </a:r>
          </a:p>
          <a:p>
            <a:pPr>
              <a:lnSpc>
                <a:spcPct val="80000"/>
              </a:lnSpc>
            </a:pPr>
            <a:r>
              <a:rPr lang="en-US" sz="2400"/>
              <a:t>Catalyst coated on channel surface</a:t>
            </a:r>
          </a:p>
          <a:p>
            <a:pPr>
              <a:lnSpc>
                <a:spcPct val="80000"/>
              </a:lnSpc>
            </a:pPr>
            <a:r>
              <a:rPr lang="en-US" sz="2400"/>
              <a:t>Salient features of micro-channel reactors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 lvl="1">
              <a:lnSpc>
                <a:spcPct val="80000"/>
              </a:lnSpc>
            </a:pPr>
            <a:r>
              <a:rPr lang="en-US" sz="2000"/>
              <a:t>High heat transfer rate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High mass transfer rate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Large reaction area per unit volume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Low pressure drop</a:t>
            </a:r>
          </a:p>
        </p:txBody>
      </p:sp>
      <p:pic>
        <p:nvPicPr>
          <p:cNvPr id="190468" name="Picture 4" descr="Microrea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24201"/>
            <a:ext cx="37338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79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152400"/>
            <a:ext cx="52578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/>
              <a:t>Micro-channel Reactors</a:t>
            </a:r>
          </a:p>
        </p:txBody>
      </p:sp>
      <p:pic>
        <p:nvPicPr>
          <p:cNvPr id="191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1"/>
            <a:ext cx="8077200" cy="548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8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CRE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31678" y="1015942"/>
            <a:ext cx="85690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/>
              <a:t>Chapter </a:t>
            </a:r>
            <a:r>
              <a:rPr lang="en-US" sz="3200" b="1" dirty="0" smtClean="0"/>
              <a:t>9: </a:t>
            </a:r>
            <a:r>
              <a:rPr lang="en-US" sz="3200" b="1" dirty="0"/>
              <a:t>Mole </a:t>
            </a:r>
            <a:r>
              <a:rPr lang="en-US" sz="3200" b="1" dirty="0" err="1" smtClean="0"/>
              <a:t>Balances</a:t>
            </a:r>
            <a:r>
              <a:rPr lang="en-US" sz="3200" dirty="0" err="1"/>
              <a:t>Pressure</a:t>
            </a:r>
            <a:r>
              <a:rPr lang="en-US" sz="3200" dirty="0"/>
              <a:t> Drop as a Function of Catalyst Weight in a Reactor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720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>
            <a:normAutofit fontScale="90000"/>
          </a:bodyPr>
          <a:lstStyle/>
          <a:p>
            <a:r>
              <a:rPr lang="en-US" sz="4000"/>
              <a:t>Micro-Channel Development</a:t>
            </a:r>
            <a:br>
              <a:rPr lang="en-US" sz="4000"/>
            </a:br>
            <a:r>
              <a:rPr lang="en-US" sz="4000"/>
              <a:t>at</a:t>
            </a:r>
            <a:br>
              <a:rPr lang="en-US" sz="4000"/>
            </a:br>
            <a:r>
              <a:rPr lang="en-US" sz="4000"/>
              <a:t>‘Karan Research Group’</a:t>
            </a:r>
          </a:p>
        </p:txBody>
      </p:sp>
    </p:spTree>
    <p:extLst>
      <p:ext uri="{BB962C8B-B14F-4D97-AF65-F5344CB8AC3E}">
        <p14:creationId xmlns:p14="http://schemas.microsoft.com/office/powerpoint/2010/main" val="112034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 descr="membrane_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4581526"/>
            <a:ext cx="1728788" cy="10064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39" name="Rectangle 3"/>
          <p:cNvSpPr>
            <a:spLocks noGrp="1" noChangeArrowheads="1"/>
          </p:cNvSpPr>
          <p:nvPr>
            <p:ph type="title"/>
          </p:nvPr>
        </p:nvSpPr>
        <p:spPr>
          <a:xfrm>
            <a:off x="2279650" y="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 sz="4000"/>
              <a:t>The Role of the Reactor</a:t>
            </a:r>
            <a:br>
              <a:rPr lang="en-US" sz="4000"/>
            </a:br>
            <a:r>
              <a:rPr lang="en-US" sz="1600"/>
              <a:t>“From Well to Wheel”</a:t>
            </a:r>
            <a:endParaRPr lang="en-US" sz="4000"/>
          </a:p>
        </p:txBody>
      </p:sp>
      <p:pic>
        <p:nvPicPr>
          <p:cNvPr id="193540" name="Picture 4" descr="methanol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5776" y="5043489"/>
            <a:ext cx="792163" cy="534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3541" name="Rectangle 5"/>
          <p:cNvSpPr>
            <a:spLocks noChangeArrowheads="1"/>
          </p:cNvSpPr>
          <p:nvPr/>
        </p:nvSpPr>
        <p:spPr bwMode="auto">
          <a:xfrm>
            <a:off x="2782889" y="1412876"/>
            <a:ext cx="1368425" cy="7921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2782889" y="1412876"/>
            <a:ext cx="136842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/>
              <a:t>Methanol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/>
              <a:t>Supply</a:t>
            </a:r>
          </a:p>
        </p:txBody>
      </p:sp>
      <p:pic>
        <p:nvPicPr>
          <p:cNvPr id="193543" name="Picture 7" descr="Methanol Fuel Cell Refuel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4508501"/>
            <a:ext cx="1584325" cy="10572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44" name="AutoShape 8"/>
          <p:cNvSpPr>
            <a:spLocks noChangeArrowheads="1"/>
          </p:cNvSpPr>
          <p:nvPr/>
        </p:nvSpPr>
        <p:spPr bwMode="auto">
          <a:xfrm>
            <a:off x="5591175" y="4581526"/>
            <a:ext cx="1296988" cy="1152525"/>
          </a:xfrm>
          <a:prstGeom prst="hexagon">
            <a:avLst>
              <a:gd name="adj" fmla="val 28134"/>
              <a:gd name="vf" fmla="val 1154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ar-IQ" sz="2400"/>
          </a:p>
        </p:txBody>
      </p:sp>
      <p:sp>
        <p:nvSpPr>
          <p:cNvPr id="193545" name="Oval 9"/>
          <p:cNvSpPr>
            <a:spLocks noChangeArrowheads="1"/>
          </p:cNvSpPr>
          <p:nvPr/>
        </p:nvSpPr>
        <p:spPr bwMode="auto">
          <a:xfrm>
            <a:off x="2566988" y="3789363"/>
            <a:ext cx="863600" cy="863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93546" name="Text Box 10"/>
          <p:cNvSpPr txBox="1">
            <a:spLocks noChangeArrowheads="1"/>
          </p:cNvSpPr>
          <p:nvPr/>
        </p:nvSpPr>
        <p:spPr bwMode="auto">
          <a:xfrm>
            <a:off x="2135188" y="3860801"/>
            <a:ext cx="17272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Local Storage &amp;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/>
              <a:t>Transport</a:t>
            </a:r>
          </a:p>
        </p:txBody>
      </p:sp>
      <p:pic>
        <p:nvPicPr>
          <p:cNvPr id="193547" name="Picture 11" descr="3fs4-lar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3613" y="2390776"/>
            <a:ext cx="1579562" cy="862013"/>
          </a:xfr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3548" name="Text Box 12"/>
          <p:cNvSpPr txBox="1">
            <a:spLocks noChangeArrowheads="1"/>
          </p:cNvSpPr>
          <p:nvPr/>
        </p:nvSpPr>
        <p:spPr bwMode="auto">
          <a:xfrm>
            <a:off x="4727576" y="5013326"/>
            <a:ext cx="30956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Reforming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/>
              <a:t>Reactor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</a:rPr>
              <a:t>CH</a:t>
            </a:r>
            <a:r>
              <a:rPr lang="en-US" sz="1600" baseline="-25000">
                <a:solidFill>
                  <a:schemeClr val="tx2"/>
                </a:solidFill>
              </a:rPr>
              <a:t>3</a:t>
            </a:r>
            <a:r>
              <a:rPr lang="en-US" sz="1600">
                <a:solidFill>
                  <a:schemeClr val="tx2"/>
                </a:solidFill>
              </a:rPr>
              <a:t>OH + H</a:t>
            </a:r>
            <a:r>
              <a:rPr lang="en-US" sz="1600" baseline="-25000">
                <a:solidFill>
                  <a:schemeClr val="tx2"/>
                </a:solidFill>
              </a:rPr>
              <a:t>2</a:t>
            </a:r>
            <a:r>
              <a:rPr lang="en-US" sz="1600">
                <a:solidFill>
                  <a:schemeClr val="tx2"/>
                </a:solidFill>
              </a:rPr>
              <a:t>O </a:t>
            </a:r>
            <a:r>
              <a:rPr lang="en-US" sz="1600">
                <a:solidFill>
                  <a:schemeClr val="tx2"/>
                </a:solidFill>
                <a:sym typeface="Wingdings" panose="05000000000000000000" pitchFamily="2" charset="2"/>
              </a:rPr>
              <a:t>  CO</a:t>
            </a:r>
            <a:r>
              <a:rPr lang="en-US" sz="1600" baseline="-25000">
                <a:solidFill>
                  <a:schemeClr val="tx2"/>
                </a:solidFill>
                <a:sym typeface="Wingdings" panose="05000000000000000000" pitchFamily="2" charset="2"/>
              </a:rPr>
              <a:t>2  </a:t>
            </a:r>
            <a:r>
              <a:rPr lang="en-US" sz="1600">
                <a:solidFill>
                  <a:schemeClr val="tx2"/>
                </a:solidFill>
                <a:sym typeface="Wingdings" panose="05000000000000000000" pitchFamily="2" charset="2"/>
              </a:rPr>
              <a:t>+  3H</a:t>
            </a:r>
            <a:r>
              <a:rPr lang="en-US" sz="1600" baseline="-25000">
                <a:solidFill>
                  <a:schemeClr val="tx2"/>
                </a:solidFill>
                <a:sym typeface="Wingdings" panose="05000000000000000000" pitchFamily="2" charset="2"/>
              </a:rPr>
              <a:t>2</a:t>
            </a:r>
            <a:endParaRPr lang="en-US" sz="1600" baseline="-25000">
              <a:solidFill>
                <a:schemeClr val="tx2"/>
              </a:solidFill>
            </a:endParaRPr>
          </a:p>
        </p:txBody>
      </p:sp>
      <p:sp>
        <p:nvSpPr>
          <p:cNvPr id="193549" name="Rectangle 13"/>
          <p:cNvSpPr>
            <a:spLocks noChangeArrowheads="1"/>
          </p:cNvSpPr>
          <p:nvPr/>
        </p:nvSpPr>
        <p:spPr bwMode="auto">
          <a:xfrm>
            <a:off x="8112126" y="1412876"/>
            <a:ext cx="1368425" cy="7921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93550" name="Oval 14"/>
          <p:cNvSpPr>
            <a:spLocks noChangeArrowheads="1"/>
          </p:cNvSpPr>
          <p:nvPr/>
        </p:nvSpPr>
        <p:spPr bwMode="auto">
          <a:xfrm>
            <a:off x="8975725" y="3789363"/>
            <a:ext cx="863600" cy="863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93551" name="Text Box 15"/>
          <p:cNvSpPr txBox="1">
            <a:spLocks noChangeArrowheads="1"/>
          </p:cNvSpPr>
          <p:nvPr/>
        </p:nvSpPr>
        <p:spPr bwMode="auto">
          <a:xfrm>
            <a:off x="8688388" y="3860801"/>
            <a:ext cx="1439862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Separate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/>
              <a:t> H</a:t>
            </a:r>
            <a:r>
              <a:rPr lang="en-US" sz="1600" baseline="-25000"/>
              <a:t>2</a:t>
            </a:r>
          </a:p>
        </p:txBody>
      </p:sp>
      <p:pic>
        <p:nvPicPr>
          <p:cNvPr id="193552" name="Picture 16" descr="h2omol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1" y="5373688"/>
            <a:ext cx="3603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53" name="Picture 17" descr="h2small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23F80"/>
              </a:clrFrom>
              <a:clrTo>
                <a:srgbClr val="023F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4868863"/>
            <a:ext cx="4318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54" name="Picture 18" descr="3d_co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5300663"/>
            <a:ext cx="504825" cy="29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55" name="Picture 19" descr="h2small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23F80"/>
              </a:clrFrom>
              <a:clrTo>
                <a:srgbClr val="023F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5084763"/>
            <a:ext cx="4318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56" name="Picture 20" descr="h2small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23F80"/>
              </a:clrFrom>
              <a:clrTo>
                <a:srgbClr val="023F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5373688"/>
            <a:ext cx="388938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57" name="Line 21"/>
          <p:cNvSpPr>
            <a:spLocks noChangeShapeType="1"/>
          </p:cNvSpPr>
          <p:nvPr/>
        </p:nvSpPr>
        <p:spPr bwMode="auto">
          <a:xfrm>
            <a:off x="3000375" y="2420938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IQ"/>
          </a:p>
        </p:txBody>
      </p:sp>
      <p:sp>
        <p:nvSpPr>
          <p:cNvPr id="193558" name="Line 22"/>
          <p:cNvSpPr>
            <a:spLocks noChangeShapeType="1"/>
          </p:cNvSpPr>
          <p:nvPr/>
        </p:nvSpPr>
        <p:spPr bwMode="auto">
          <a:xfrm>
            <a:off x="3719513" y="4292601"/>
            <a:ext cx="17272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IQ"/>
          </a:p>
        </p:txBody>
      </p:sp>
      <p:sp>
        <p:nvSpPr>
          <p:cNvPr id="193559" name="Line 23"/>
          <p:cNvSpPr>
            <a:spLocks noChangeShapeType="1"/>
          </p:cNvSpPr>
          <p:nvPr/>
        </p:nvSpPr>
        <p:spPr bwMode="auto">
          <a:xfrm flipV="1">
            <a:off x="6959601" y="4365626"/>
            <a:ext cx="18002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IQ"/>
          </a:p>
        </p:txBody>
      </p:sp>
      <p:sp>
        <p:nvSpPr>
          <p:cNvPr id="193560" name="Line 24"/>
          <p:cNvSpPr>
            <a:spLocks noChangeShapeType="1"/>
          </p:cNvSpPr>
          <p:nvPr/>
        </p:nvSpPr>
        <p:spPr bwMode="auto">
          <a:xfrm flipV="1">
            <a:off x="9336088" y="2420938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IQ"/>
          </a:p>
        </p:txBody>
      </p:sp>
      <p:sp>
        <p:nvSpPr>
          <p:cNvPr id="193561" name="Text Box 25"/>
          <p:cNvSpPr txBox="1">
            <a:spLocks noChangeArrowheads="1"/>
          </p:cNvSpPr>
          <p:nvPr/>
        </p:nvSpPr>
        <p:spPr bwMode="auto">
          <a:xfrm>
            <a:off x="8328025" y="1412876"/>
            <a:ext cx="10810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600"/>
              <a:t>Small Fuel Cell</a:t>
            </a:r>
          </a:p>
        </p:txBody>
      </p:sp>
      <p:pic>
        <p:nvPicPr>
          <p:cNvPr id="193562" name="Picture 26" descr="images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1557338"/>
            <a:ext cx="1055687" cy="12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63" name="Picture 27" descr="reformerplat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7DD9"/>
              </a:clrFrom>
              <a:clrTo>
                <a:srgbClr val="007D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3860801"/>
            <a:ext cx="1441450" cy="109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64" name="Text Box 28"/>
          <p:cNvSpPr txBox="1">
            <a:spLocks noChangeArrowheads="1"/>
          </p:cNvSpPr>
          <p:nvPr/>
        </p:nvSpPr>
        <p:spPr bwMode="auto">
          <a:xfrm>
            <a:off x="3432176" y="2781300"/>
            <a:ext cx="26638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/>
              <a:t>e.g. carbon recycling plant</a:t>
            </a:r>
          </a:p>
        </p:txBody>
      </p:sp>
      <p:sp>
        <p:nvSpPr>
          <p:cNvPr id="193565" name="Text Box 29"/>
          <p:cNvSpPr txBox="1">
            <a:spLocks noChangeArrowheads="1"/>
          </p:cNvSpPr>
          <p:nvPr/>
        </p:nvSpPr>
        <p:spPr bwMode="auto">
          <a:xfrm>
            <a:off x="2063751" y="5589589"/>
            <a:ext cx="18716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/>
              <a:t>e.g. a small tank</a:t>
            </a:r>
          </a:p>
        </p:txBody>
      </p:sp>
      <p:sp>
        <p:nvSpPr>
          <p:cNvPr id="193566" name="Text Box 30"/>
          <p:cNvSpPr txBox="1">
            <a:spLocks noChangeArrowheads="1"/>
          </p:cNvSpPr>
          <p:nvPr/>
        </p:nvSpPr>
        <p:spPr bwMode="auto">
          <a:xfrm>
            <a:off x="8543926" y="5589589"/>
            <a:ext cx="1979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/>
              <a:t>e.g. palladium membrane</a:t>
            </a:r>
          </a:p>
        </p:txBody>
      </p:sp>
      <p:sp>
        <p:nvSpPr>
          <p:cNvPr id="193567" name="Line 31"/>
          <p:cNvSpPr>
            <a:spLocks noChangeShapeType="1"/>
          </p:cNvSpPr>
          <p:nvPr/>
        </p:nvSpPr>
        <p:spPr bwMode="auto">
          <a:xfrm flipV="1">
            <a:off x="8832850" y="188914"/>
            <a:ext cx="151130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IQ"/>
          </a:p>
        </p:txBody>
      </p:sp>
      <p:sp>
        <p:nvSpPr>
          <p:cNvPr id="193568" name="Text Box 32"/>
          <p:cNvSpPr txBox="1">
            <a:spLocks noChangeArrowheads="1"/>
          </p:cNvSpPr>
          <p:nvPr/>
        </p:nvSpPr>
        <p:spPr bwMode="auto">
          <a:xfrm>
            <a:off x="9731376" y="549275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/>
              <a:t>Power to Application</a:t>
            </a:r>
          </a:p>
        </p:txBody>
      </p:sp>
    </p:spTree>
    <p:extLst>
      <p:ext uri="{BB962C8B-B14F-4D97-AF65-F5344CB8AC3E}">
        <p14:creationId xmlns:p14="http://schemas.microsoft.com/office/powerpoint/2010/main" val="105910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9144000" cy="7175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1" anchor="ctr">
            <a:normAutofit/>
          </a:bodyPr>
          <a:lstStyle/>
          <a:p>
            <a:pPr defTabSz="449263">
              <a:lnSpc>
                <a:spcPct val="96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>
                <a:solidFill>
                  <a:srgbClr val="000066"/>
                </a:solidFill>
              </a:rPr>
              <a:t>Micro-channel reactor: alumina substrate</a:t>
            </a:r>
          </a:p>
        </p:txBody>
      </p:sp>
      <p:grpSp>
        <p:nvGrpSpPr>
          <p:cNvPr id="194563" name="Group 3"/>
          <p:cNvGrpSpPr>
            <a:grpSpLocks/>
          </p:cNvGrpSpPr>
          <p:nvPr/>
        </p:nvGrpSpPr>
        <p:grpSpPr bwMode="auto">
          <a:xfrm>
            <a:off x="1676400" y="1066800"/>
            <a:ext cx="4114800" cy="2667000"/>
            <a:chOff x="1488" y="768"/>
            <a:chExt cx="2592" cy="1680"/>
          </a:xfrm>
        </p:grpSpPr>
        <p:sp>
          <p:nvSpPr>
            <p:cNvPr id="194564" name="Rectangle 4"/>
            <p:cNvSpPr>
              <a:spLocks noChangeArrowheads="1"/>
            </p:cNvSpPr>
            <p:nvPr/>
          </p:nvSpPr>
          <p:spPr bwMode="auto">
            <a:xfrm>
              <a:off x="1488" y="768"/>
              <a:ext cx="2592" cy="168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pic>
          <p:nvPicPr>
            <p:cNvPr id="19456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96" t="18437" r="10797" b="10884"/>
            <a:stretch>
              <a:fillRect/>
            </a:stretch>
          </p:blipFill>
          <p:spPr bwMode="auto">
            <a:xfrm>
              <a:off x="1584" y="899"/>
              <a:ext cx="2400" cy="1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8496" t="18437" r="10797" b="10884"/>
                    <a:stretch>
                      <a:fillRect/>
                    </a:stretch>
                  </a:blipFill>
                </a14:hiddenFill>
              </a:ext>
            </a:extLst>
          </p:spPr>
        </p:pic>
      </p:grpSp>
      <p:sp>
        <p:nvSpPr>
          <p:cNvPr id="194566" name="Rectangle 6"/>
          <p:cNvSpPr>
            <a:spLocks noChangeArrowheads="1"/>
          </p:cNvSpPr>
          <p:nvPr/>
        </p:nvSpPr>
        <p:spPr bwMode="auto">
          <a:xfrm>
            <a:off x="1524000" y="5661026"/>
            <a:ext cx="140335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grpSp>
        <p:nvGrpSpPr>
          <p:cNvPr id="194567" name="Group 7"/>
          <p:cNvGrpSpPr>
            <a:grpSpLocks/>
          </p:cNvGrpSpPr>
          <p:nvPr/>
        </p:nvGrpSpPr>
        <p:grpSpPr bwMode="auto">
          <a:xfrm>
            <a:off x="7086600" y="3886201"/>
            <a:ext cx="3429000" cy="2824163"/>
            <a:chOff x="3504" y="2448"/>
            <a:chExt cx="2160" cy="1779"/>
          </a:xfrm>
        </p:grpSpPr>
        <p:sp>
          <p:nvSpPr>
            <p:cNvPr id="194568" name="Rectangle 8"/>
            <p:cNvSpPr>
              <a:spLocks noChangeArrowheads="1"/>
            </p:cNvSpPr>
            <p:nvPr/>
          </p:nvSpPr>
          <p:spPr bwMode="auto">
            <a:xfrm>
              <a:off x="3504" y="2448"/>
              <a:ext cx="2160" cy="17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pic>
          <p:nvPicPr>
            <p:cNvPr id="194569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544"/>
              <a:ext cx="1998" cy="1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</a:extLst>
          </p:spPr>
        </p:pic>
        <p:sp>
          <p:nvSpPr>
            <p:cNvPr id="194570" name="Line 10"/>
            <p:cNvSpPr>
              <a:spLocks noChangeShapeType="1"/>
            </p:cNvSpPr>
            <p:nvPr/>
          </p:nvSpPr>
          <p:spPr bwMode="auto">
            <a:xfrm flipV="1">
              <a:off x="4280" y="3156"/>
              <a:ext cx="1008" cy="33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94571" name="Text Box 11"/>
            <p:cNvSpPr txBox="1">
              <a:spLocks noChangeArrowheads="1"/>
            </p:cNvSpPr>
            <p:nvPr/>
          </p:nvSpPr>
          <p:spPr bwMode="auto">
            <a:xfrm rot="-1217291">
              <a:off x="4280" y="3012"/>
              <a:ext cx="62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FFFF99"/>
                  </a:solidFill>
                </a:rPr>
                <a:t>500 </a:t>
              </a:r>
              <a:r>
                <a:rPr lang="en-US" sz="2000" b="1">
                  <a:solidFill>
                    <a:srgbClr val="FFFF99"/>
                  </a:solidFill>
                  <a:latin typeface="Symbol" panose="05050102010706020507" pitchFamily="18" charset="2"/>
                </a:rPr>
                <a:t>m</a:t>
              </a:r>
              <a:r>
                <a:rPr lang="en-US" sz="2000" b="1">
                  <a:solidFill>
                    <a:srgbClr val="FFFF99"/>
                  </a:solidFill>
                </a:rPr>
                <a:t>m</a:t>
              </a:r>
            </a:p>
          </p:txBody>
        </p:sp>
      </p:grpSp>
      <p:grpSp>
        <p:nvGrpSpPr>
          <p:cNvPr id="194572" name="Group 12"/>
          <p:cNvGrpSpPr>
            <a:grpSpLocks/>
          </p:cNvGrpSpPr>
          <p:nvPr/>
        </p:nvGrpSpPr>
        <p:grpSpPr bwMode="auto">
          <a:xfrm>
            <a:off x="4038600" y="3124200"/>
            <a:ext cx="3352800" cy="2743200"/>
            <a:chOff x="288" y="2400"/>
            <a:chExt cx="2112" cy="1728"/>
          </a:xfrm>
        </p:grpSpPr>
        <p:sp>
          <p:nvSpPr>
            <p:cNvPr id="194573" name="Rectangle 13"/>
            <p:cNvSpPr>
              <a:spLocks noChangeArrowheads="1"/>
            </p:cNvSpPr>
            <p:nvPr/>
          </p:nvSpPr>
          <p:spPr bwMode="auto">
            <a:xfrm>
              <a:off x="288" y="2400"/>
              <a:ext cx="2112" cy="172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pic>
          <p:nvPicPr>
            <p:cNvPr id="194574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496"/>
              <a:ext cx="2003" cy="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</a:extLst>
          </p:spPr>
        </p:pic>
        <p:sp>
          <p:nvSpPr>
            <p:cNvPr id="194575" name="Line 15"/>
            <p:cNvSpPr>
              <a:spLocks noChangeShapeType="1"/>
            </p:cNvSpPr>
            <p:nvPr/>
          </p:nvSpPr>
          <p:spPr bwMode="auto">
            <a:xfrm>
              <a:off x="1688" y="3141"/>
              <a:ext cx="0" cy="2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94576" name="Text Box 16"/>
            <p:cNvSpPr txBox="1">
              <a:spLocks noChangeArrowheads="1"/>
            </p:cNvSpPr>
            <p:nvPr/>
          </p:nvSpPr>
          <p:spPr bwMode="auto">
            <a:xfrm>
              <a:off x="1784" y="3045"/>
              <a:ext cx="54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</a:rPr>
                <a:t>30 </a:t>
              </a:r>
              <a:r>
                <a:rPr lang="en-US" sz="2000" b="1">
                  <a:solidFill>
                    <a:srgbClr val="CC0000"/>
                  </a:solidFill>
                  <a:latin typeface="Symbol" panose="05050102010706020507" pitchFamily="18" charset="2"/>
                </a:rPr>
                <a:t>m</a:t>
              </a:r>
              <a:r>
                <a:rPr lang="en-US" sz="2000" b="1">
                  <a:solidFill>
                    <a:srgbClr val="CC0000"/>
                  </a:solidFill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00959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ChangeArrowheads="1"/>
          </p:cNvSpPr>
          <p:nvPr/>
        </p:nvSpPr>
        <p:spPr bwMode="auto">
          <a:xfrm>
            <a:off x="6172200" y="1447800"/>
            <a:ext cx="3276600" cy="2514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3505200" y="4114800"/>
            <a:ext cx="3276600" cy="2590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1905000" y="1295400"/>
            <a:ext cx="3124200" cy="2667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title"/>
          </p:nvPr>
        </p:nvSpPr>
        <p:spPr>
          <a:xfrm>
            <a:off x="1990725" y="104775"/>
            <a:ext cx="8229600" cy="8763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1" anchor="ctr">
            <a:normAutofit fontScale="90000"/>
          </a:bodyPr>
          <a:lstStyle/>
          <a:p>
            <a:pPr defTabSz="449263">
              <a:lnSpc>
                <a:spcPct val="96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>
                <a:solidFill>
                  <a:srgbClr val="000066"/>
                </a:solidFill>
              </a:rPr>
              <a:t>Micro-channel reactor: </a:t>
            </a:r>
            <a:br>
              <a:rPr lang="en-GB" sz="4000">
                <a:solidFill>
                  <a:srgbClr val="000066"/>
                </a:solidFill>
              </a:rPr>
            </a:br>
            <a:r>
              <a:rPr lang="en-GB" sz="4000">
                <a:solidFill>
                  <a:srgbClr val="000066"/>
                </a:solidFill>
              </a:rPr>
              <a:t>aluminium substrate</a:t>
            </a:r>
          </a:p>
        </p:txBody>
      </p:sp>
      <p:pic>
        <p:nvPicPr>
          <p:cNvPr id="1966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2743200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19661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73214"/>
            <a:ext cx="2895600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19661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67201"/>
            <a:ext cx="2971800" cy="23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96617" name="Line 9"/>
          <p:cNvSpPr>
            <a:spLocks noChangeShapeType="1"/>
          </p:cNvSpPr>
          <p:nvPr/>
        </p:nvSpPr>
        <p:spPr bwMode="auto">
          <a:xfrm>
            <a:off x="4267200" y="2209801"/>
            <a:ext cx="2439988" cy="385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96618" name="Line 10"/>
          <p:cNvSpPr>
            <a:spLocks noChangeShapeType="1"/>
          </p:cNvSpPr>
          <p:nvPr/>
        </p:nvSpPr>
        <p:spPr bwMode="auto">
          <a:xfrm>
            <a:off x="3810000" y="2743200"/>
            <a:ext cx="857250" cy="1747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638955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6019800" y="3733800"/>
            <a:ext cx="3429000" cy="2590800"/>
          </a:xfrm>
          <a:prstGeom prst="rect">
            <a:avLst/>
          </a:prstGeom>
          <a:solidFill>
            <a:schemeClr val="hlink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98659" name="Rectangle 3"/>
          <p:cNvSpPr>
            <a:spLocks noChangeArrowheads="1"/>
          </p:cNvSpPr>
          <p:nvPr/>
        </p:nvSpPr>
        <p:spPr bwMode="auto">
          <a:xfrm>
            <a:off x="1676400" y="1295400"/>
            <a:ext cx="4038600" cy="297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-100013"/>
            <a:ext cx="8231188" cy="11445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1" anchor="ctr">
            <a:normAutofit/>
          </a:bodyPr>
          <a:lstStyle/>
          <a:p>
            <a:pPr defTabSz="449263">
              <a:lnSpc>
                <a:spcPct val="96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66"/>
                </a:solidFill>
              </a:rPr>
              <a:t>….Testing Catalyst  Activity</a:t>
            </a:r>
            <a:endParaRPr lang="en-GB">
              <a:solidFill>
                <a:srgbClr val="000066"/>
              </a:solidFill>
            </a:endParaRPr>
          </a:p>
        </p:txBody>
      </p:sp>
      <p:pic>
        <p:nvPicPr>
          <p:cNvPr id="19866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1"/>
            <a:ext cx="3835400" cy="277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19866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1" y="3838576"/>
            <a:ext cx="3243263" cy="237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5791201" y="2133601"/>
            <a:ext cx="420211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6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sz="1800">
                <a:latin typeface="Arial" panose="020B0604020202020204" pitchFamily="34" charset="0"/>
              </a:rPr>
              <a:t>Microchannel reactor assembly</a:t>
            </a:r>
          </a:p>
        </p:txBody>
      </p:sp>
      <p:sp>
        <p:nvSpPr>
          <p:cNvPr id="198664" name="Line 8"/>
          <p:cNvSpPr>
            <a:spLocks noChangeShapeType="1"/>
          </p:cNvSpPr>
          <p:nvPr/>
        </p:nvSpPr>
        <p:spPr bwMode="auto">
          <a:xfrm flipV="1">
            <a:off x="5562600" y="4938714"/>
            <a:ext cx="2185988" cy="5476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2895601" y="5410201"/>
            <a:ext cx="262731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6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sz="1800">
                <a:solidFill>
                  <a:schemeClr val="accent2"/>
                </a:solidFill>
                <a:latin typeface="Arial" panose="020B0604020202020204" pitchFamily="34" charset="0"/>
              </a:rPr>
              <a:t>Microchannels on a wafer</a:t>
            </a:r>
          </a:p>
        </p:txBody>
      </p:sp>
    </p:spTree>
    <p:extLst>
      <p:ext uri="{BB962C8B-B14F-4D97-AF65-F5344CB8AC3E}">
        <p14:creationId xmlns:p14="http://schemas.microsoft.com/office/powerpoint/2010/main" val="22939911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773988" cy="838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1" anchor="ctr">
            <a:normAutofit/>
          </a:bodyPr>
          <a:lstStyle/>
          <a:p>
            <a:pPr defTabSz="449263">
              <a:lnSpc>
                <a:spcPct val="96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66"/>
                </a:solidFill>
              </a:rPr>
              <a:t>Computational Modelling</a:t>
            </a:r>
          </a:p>
        </p:txBody>
      </p:sp>
      <p:pic>
        <p:nvPicPr>
          <p:cNvPr id="2007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1468439"/>
            <a:ext cx="4106862" cy="277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2007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62" b="13763"/>
          <a:stretch>
            <a:fillRect/>
          </a:stretch>
        </p:blipFill>
        <p:spPr bwMode="auto">
          <a:xfrm>
            <a:off x="5991226" y="1471614"/>
            <a:ext cx="4295775" cy="276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13562" b="13763"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1951039" y="4351338"/>
            <a:ext cx="3952875" cy="62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6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sz="1400" i="1">
                <a:latin typeface="Arial" panose="020B0604020202020204" pitchFamily="34" charset="0"/>
              </a:rPr>
              <a:t>(Above) Fluid at room temperature enters a heated microchannel and reaches target T=470K in ~10</a:t>
            </a:r>
            <a:r>
              <a:rPr lang="el-GR" sz="1400" i="1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GB" sz="1400" i="1">
                <a:latin typeface="Arial" panose="020B0604020202020204" pitchFamily="34" charset="0"/>
              </a:rPr>
              <a:t>m.</a:t>
            </a:r>
          </a:p>
        </p:txBody>
      </p:sp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6010275" y="4359276"/>
            <a:ext cx="4262438" cy="41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6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sz="1400" i="1">
                <a:latin typeface="Arial" panose="020B0604020202020204" pitchFamily="34" charset="0"/>
              </a:rPr>
              <a:t>(Above) Fluid enters microchannel and reaches fully developed (FD) flow in ~10 </a:t>
            </a:r>
            <a:r>
              <a:rPr lang="el-GR" sz="1400" i="1">
                <a:latin typeface="Arial" panose="020B0604020202020204" pitchFamily="34" charset="0"/>
              </a:rPr>
              <a:t>μ</a:t>
            </a:r>
            <a:r>
              <a:rPr lang="en-GB" sz="1400" i="1">
                <a:latin typeface="Arial" panose="020B0604020202020204" pitchFamily="34" charset="0"/>
              </a:rPr>
              <a:t>m.</a:t>
            </a:r>
          </a:p>
        </p:txBody>
      </p:sp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1970089" y="5183188"/>
            <a:ext cx="79851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6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800">
                <a:latin typeface="Arial" panose="020B0604020202020204" pitchFamily="34" charset="0"/>
              </a:rPr>
              <a:t> Computational simulations have been run to predict channel flow.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800">
                <a:latin typeface="Arial" panose="020B0604020202020204" pitchFamily="34" charset="0"/>
              </a:rPr>
              <a:t> Results generally show reactants are quick to reach target temperature.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800">
                <a:latin typeface="Arial" panose="020B0604020202020204" pitchFamily="34" charset="0"/>
              </a:rPr>
              <a:t> (Above) Results show flow development in a cross-section of a channel inlet.</a:t>
            </a:r>
          </a:p>
        </p:txBody>
      </p:sp>
    </p:spTree>
    <p:extLst>
      <p:ext uri="{BB962C8B-B14F-4D97-AF65-F5344CB8AC3E}">
        <p14:creationId xmlns:p14="http://schemas.microsoft.com/office/powerpoint/2010/main" val="24481398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754" name="Group 2"/>
          <p:cNvGrpSpPr>
            <a:grpSpLocks/>
          </p:cNvGrpSpPr>
          <p:nvPr/>
        </p:nvGrpSpPr>
        <p:grpSpPr bwMode="auto">
          <a:xfrm>
            <a:off x="9067800" y="1676400"/>
            <a:ext cx="838200" cy="838200"/>
            <a:chOff x="3984" y="1392"/>
            <a:chExt cx="528" cy="528"/>
          </a:xfrm>
        </p:grpSpPr>
        <p:sp>
          <p:nvSpPr>
            <p:cNvPr id="202755" name="Rectangle 3"/>
            <p:cNvSpPr>
              <a:spLocks noChangeArrowheads="1"/>
            </p:cNvSpPr>
            <p:nvPr/>
          </p:nvSpPr>
          <p:spPr bwMode="auto">
            <a:xfrm>
              <a:off x="3984" y="1392"/>
              <a:ext cx="528" cy="52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02756" name="Rectangle 4" descr="Wide upward diagonal"/>
            <p:cNvSpPr>
              <a:spLocks noChangeArrowheads="1"/>
            </p:cNvSpPr>
            <p:nvPr/>
          </p:nvSpPr>
          <p:spPr bwMode="auto">
            <a:xfrm>
              <a:off x="4032" y="1440"/>
              <a:ext cx="432" cy="432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02757" name="Rectangle 5"/>
            <p:cNvSpPr>
              <a:spLocks noChangeArrowheads="1"/>
            </p:cNvSpPr>
            <p:nvPr/>
          </p:nvSpPr>
          <p:spPr bwMode="auto">
            <a:xfrm>
              <a:off x="4080" y="1488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</p:grpSp>
      <p:sp>
        <p:nvSpPr>
          <p:cNvPr id="202758" name="Rectangle 6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7772400" cy="1143000"/>
          </a:xfrm>
        </p:spPr>
        <p:txBody>
          <a:bodyPr/>
          <a:lstStyle/>
          <a:p>
            <a:r>
              <a:rPr lang="en-US" sz="3200"/>
              <a:t>GMBE for a Catalyst Coated Microchannel Reactor</a:t>
            </a:r>
          </a:p>
        </p:txBody>
      </p:sp>
      <p:sp>
        <p:nvSpPr>
          <p:cNvPr id="202759" name="Text Box 7"/>
          <p:cNvSpPr txBox="1">
            <a:spLocks noChangeArrowheads="1"/>
          </p:cNvSpPr>
          <p:nvPr/>
        </p:nvSpPr>
        <p:spPr bwMode="auto">
          <a:xfrm rot="-1240084">
            <a:off x="2126283" y="3045769"/>
            <a:ext cx="7909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Feed</a:t>
            </a:r>
          </a:p>
        </p:txBody>
      </p:sp>
      <p:grpSp>
        <p:nvGrpSpPr>
          <p:cNvPr id="202760" name="Group 8"/>
          <p:cNvGrpSpPr>
            <a:grpSpLocks/>
          </p:cNvGrpSpPr>
          <p:nvPr/>
        </p:nvGrpSpPr>
        <p:grpSpPr bwMode="auto">
          <a:xfrm rot="-1179229">
            <a:off x="2819400" y="2286000"/>
            <a:ext cx="3505200" cy="990600"/>
            <a:chOff x="1392" y="1632"/>
            <a:chExt cx="2899" cy="1200"/>
          </a:xfrm>
        </p:grpSpPr>
        <p:sp>
          <p:nvSpPr>
            <p:cNvPr id="202761" name="Oval 9"/>
            <p:cNvSpPr>
              <a:spLocks noChangeArrowheads="1"/>
            </p:cNvSpPr>
            <p:nvPr/>
          </p:nvSpPr>
          <p:spPr bwMode="auto">
            <a:xfrm>
              <a:off x="1392" y="1639"/>
              <a:ext cx="624" cy="11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02762" name="AutoShape 10" descr="Wide upward diagonal"/>
            <p:cNvSpPr>
              <a:spLocks noChangeArrowheads="1"/>
            </p:cNvSpPr>
            <p:nvPr/>
          </p:nvSpPr>
          <p:spPr bwMode="auto">
            <a:xfrm>
              <a:off x="1440" y="1680"/>
              <a:ext cx="528" cy="1104"/>
            </a:xfrm>
            <a:custGeom>
              <a:avLst/>
              <a:gdLst>
                <a:gd name="G0" fmla="+- 2536 0 0"/>
                <a:gd name="G1" fmla="+- 21600 0 2536"/>
                <a:gd name="G2" fmla="+- 21600 0 2536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536" y="10800"/>
                  </a:moveTo>
                  <a:cubicBezTo>
                    <a:pt x="2536" y="15364"/>
                    <a:pt x="6236" y="19064"/>
                    <a:pt x="10800" y="19064"/>
                  </a:cubicBezTo>
                  <a:cubicBezTo>
                    <a:pt x="15364" y="19064"/>
                    <a:pt x="19064" y="15364"/>
                    <a:pt x="19064" y="10800"/>
                  </a:cubicBezTo>
                  <a:cubicBezTo>
                    <a:pt x="19064" y="6236"/>
                    <a:pt x="15364" y="2536"/>
                    <a:pt x="10800" y="2536"/>
                  </a:cubicBezTo>
                  <a:cubicBezTo>
                    <a:pt x="6236" y="2536"/>
                    <a:pt x="2536" y="6236"/>
                    <a:pt x="2536" y="10800"/>
                  </a:cubicBezTo>
                  <a:close/>
                </a:path>
              </a:pathLst>
            </a:custGeom>
            <a:pattFill prst="wdUpDiag">
              <a:fgClr>
                <a:srgbClr val="0099FF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02763" name="Rectangle 11" descr="Wide upward diagonal"/>
            <p:cNvSpPr>
              <a:spLocks noChangeArrowheads="1"/>
            </p:cNvSpPr>
            <p:nvPr/>
          </p:nvSpPr>
          <p:spPr bwMode="auto">
            <a:xfrm>
              <a:off x="2515" y="1728"/>
              <a:ext cx="1026" cy="74"/>
            </a:xfrm>
            <a:prstGeom prst="rect">
              <a:avLst/>
            </a:prstGeom>
            <a:pattFill prst="wdUpDiag">
              <a:fgClr>
                <a:srgbClr val="0099FF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02764" name="Rectangle 12" descr="Wide upward diagonal"/>
            <p:cNvSpPr>
              <a:spLocks noChangeArrowheads="1"/>
            </p:cNvSpPr>
            <p:nvPr/>
          </p:nvSpPr>
          <p:spPr bwMode="auto">
            <a:xfrm>
              <a:off x="2515" y="2688"/>
              <a:ext cx="1026" cy="68"/>
            </a:xfrm>
            <a:prstGeom prst="rect">
              <a:avLst/>
            </a:prstGeom>
            <a:pattFill prst="wdUpDiag">
              <a:fgClr>
                <a:srgbClr val="0099FF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02765" name="Line 13"/>
            <p:cNvSpPr>
              <a:spLocks noChangeShapeType="1"/>
            </p:cNvSpPr>
            <p:nvPr/>
          </p:nvSpPr>
          <p:spPr bwMode="auto">
            <a:xfrm>
              <a:off x="1705" y="1639"/>
              <a:ext cx="22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202766" name="Line 14"/>
            <p:cNvSpPr>
              <a:spLocks noChangeShapeType="1"/>
            </p:cNvSpPr>
            <p:nvPr/>
          </p:nvSpPr>
          <p:spPr bwMode="auto">
            <a:xfrm>
              <a:off x="1747" y="2832"/>
              <a:ext cx="22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202767" name="Arc 15"/>
            <p:cNvSpPr>
              <a:spLocks/>
            </p:cNvSpPr>
            <p:nvPr/>
          </p:nvSpPr>
          <p:spPr bwMode="auto">
            <a:xfrm>
              <a:off x="3911" y="1639"/>
              <a:ext cx="380" cy="119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2975"/>
                <a:gd name="T2" fmla="*/ 3109 w 21600"/>
                <a:gd name="T3" fmla="*/ 42975 h 42975"/>
                <a:gd name="T4" fmla="*/ 0 w 21600"/>
                <a:gd name="T5" fmla="*/ 21600 h 42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97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328"/>
                    <a:pt x="13725" y="41430"/>
                    <a:pt x="3109" y="42975"/>
                  </a:cubicBezTo>
                </a:path>
                <a:path w="21600" h="4297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328"/>
                    <a:pt x="13725" y="41430"/>
                    <a:pt x="3109" y="4297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02768" name="Freeform 16"/>
            <p:cNvSpPr>
              <a:spLocks/>
            </p:cNvSpPr>
            <p:nvPr/>
          </p:nvSpPr>
          <p:spPr bwMode="auto">
            <a:xfrm>
              <a:off x="2352" y="1632"/>
              <a:ext cx="1254" cy="1200"/>
            </a:xfrm>
            <a:custGeom>
              <a:avLst/>
              <a:gdLst>
                <a:gd name="T0" fmla="*/ 1051 w 1824"/>
                <a:gd name="T1" fmla="*/ 2 h 1554"/>
                <a:gd name="T2" fmla="*/ 1317 w 1824"/>
                <a:gd name="T3" fmla="*/ 23 h 1554"/>
                <a:gd name="T4" fmla="*/ 1360 w 1824"/>
                <a:gd name="T5" fmla="*/ 77 h 1554"/>
                <a:gd name="T6" fmla="*/ 1403 w 1824"/>
                <a:gd name="T7" fmla="*/ 151 h 1554"/>
                <a:gd name="T8" fmla="*/ 1563 w 1824"/>
                <a:gd name="T9" fmla="*/ 183 h 1554"/>
                <a:gd name="T10" fmla="*/ 1595 w 1824"/>
                <a:gd name="T11" fmla="*/ 429 h 1554"/>
                <a:gd name="T12" fmla="*/ 1616 w 1824"/>
                <a:gd name="T13" fmla="*/ 493 h 1554"/>
                <a:gd name="T14" fmla="*/ 1627 w 1824"/>
                <a:gd name="T15" fmla="*/ 525 h 1554"/>
                <a:gd name="T16" fmla="*/ 1669 w 1824"/>
                <a:gd name="T17" fmla="*/ 749 h 1554"/>
                <a:gd name="T18" fmla="*/ 1691 w 1824"/>
                <a:gd name="T19" fmla="*/ 834 h 1554"/>
                <a:gd name="T20" fmla="*/ 1637 w 1824"/>
                <a:gd name="T21" fmla="*/ 1090 h 1554"/>
                <a:gd name="T22" fmla="*/ 1616 w 1824"/>
                <a:gd name="T23" fmla="*/ 1133 h 1554"/>
                <a:gd name="T24" fmla="*/ 1573 w 1824"/>
                <a:gd name="T25" fmla="*/ 1197 h 1554"/>
                <a:gd name="T26" fmla="*/ 1541 w 1824"/>
                <a:gd name="T27" fmla="*/ 1346 h 1554"/>
                <a:gd name="T28" fmla="*/ 1371 w 1824"/>
                <a:gd name="T29" fmla="*/ 1453 h 1554"/>
                <a:gd name="T30" fmla="*/ 1253 w 1824"/>
                <a:gd name="T31" fmla="*/ 1495 h 1554"/>
                <a:gd name="T32" fmla="*/ 1072 w 1824"/>
                <a:gd name="T33" fmla="*/ 1538 h 1554"/>
                <a:gd name="T34" fmla="*/ 485 w 1824"/>
                <a:gd name="T35" fmla="*/ 1399 h 1554"/>
                <a:gd name="T36" fmla="*/ 421 w 1824"/>
                <a:gd name="T37" fmla="*/ 1207 h 1554"/>
                <a:gd name="T38" fmla="*/ 357 w 1824"/>
                <a:gd name="T39" fmla="*/ 1154 h 1554"/>
                <a:gd name="T40" fmla="*/ 315 w 1824"/>
                <a:gd name="T41" fmla="*/ 1069 h 1554"/>
                <a:gd name="T42" fmla="*/ 293 w 1824"/>
                <a:gd name="T43" fmla="*/ 1047 h 1554"/>
                <a:gd name="T44" fmla="*/ 240 w 1824"/>
                <a:gd name="T45" fmla="*/ 962 h 1554"/>
                <a:gd name="T46" fmla="*/ 251 w 1824"/>
                <a:gd name="T47" fmla="*/ 759 h 1554"/>
                <a:gd name="T48" fmla="*/ 283 w 1824"/>
                <a:gd name="T49" fmla="*/ 695 h 1554"/>
                <a:gd name="T50" fmla="*/ 336 w 1824"/>
                <a:gd name="T51" fmla="*/ 525 h 1554"/>
                <a:gd name="T52" fmla="*/ 411 w 1824"/>
                <a:gd name="T53" fmla="*/ 290 h 1554"/>
                <a:gd name="T54" fmla="*/ 475 w 1824"/>
                <a:gd name="T55" fmla="*/ 247 h 1554"/>
                <a:gd name="T56" fmla="*/ 624 w 1824"/>
                <a:gd name="T57" fmla="*/ 162 h 1554"/>
                <a:gd name="T58" fmla="*/ 848 w 1824"/>
                <a:gd name="T59" fmla="*/ 109 h 1554"/>
                <a:gd name="T60" fmla="*/ 880 w 1824"/>
                <a:gd name="T61" fmla="*/ 98 h 1554"/>
                <a:gd name="T62" fmla="*/ 944 w 1824"/>
                <a:gd name="T63" fmla="*/ 55 h 1554"/>
                <a:gd name="T64" fmla="*/ 869 w 1824"/>
                <a:gd name="T65" fmla="*/ 34 h 1554"/>
                <a:gd name="T66" fmla="*/ 432 w 1824"/>
                <a:gd name="T67" fmla="*/ 98 h 1554"/>
                <a:gd name="T68" fmla="*/ 208 w 1824"/>
                <a:gd name="T69" fmla="*/ 141 h 1554"/>
                <a:gd name="T70" fmla="*/ 101 w 1824"/>
                <a:gd name="T71" fmla="*/ 450 h 1554"/>
                <a:gd name="T72" fmla="*/ 59 w 1824"/>
                <a:gd name="T73" fmla="*/ 653 h 1554"/>
                <a:gd name="T74" fmla="*/ 27 w 1824"/>
                <a:gd name="T75" fmla="*/ 1474 h 1554"/>
                <a:gd name="T76" fmla="*/ 0 w 1824"/>
                <a:gd name="T77" fmla="*/ 1554 h 1554"/>
                <a:gd name="T78" fmla="*/ 1824 w 1824"/>
                <a:gd name="T79" fmla="*/ 1554 h 1554"/>
                <a:gd name="T80" fmla="*/ 1824 w 1824"/>
                <a:gd name="T81" fmla="*/ 18 h 1554"/>
                <a:gd name="T82" fmla="*/ 1051 w 1824"/>
                <a:gd name="T83" fmla="*/ 2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24" h="1554">
                  <a:moveTo>
                    <a:pt x="1051" y="2"/>
                  </a:moveTo>
                  <a:cubicBezTo>
                    <a:pt x="1139" y="15"/>
                    <a:pt x="1230" y="6"/>
                    <a:pt x="1317" y="23"/>
                  </a:cubicBezTo>
                  <a:cubicBezTo>
                    <a:pt x="1340" y="27"/>
                    <a:pt x="1344" y="60"/>
                    <a:pt x="1360" y="77"/>
                  </a:cubicBezTo>
                  <a:cubicBezTo>
                    <a:pt x="1368" y="99"/>
                    <a:pt x="1378" y="141"/>
                    <a:pt x="1403" y="151"/>
                  </a:cubicBezTo>
                  <a:cubicBezTo>
                    <a:pt x="1453" y="171"/>
                    <a:pt x="1511" y="167"/>
                    <a:pt x="1563" y="183"/>
                  </a:cubicBezTo>
                  <a:cubicBezTo>
                    <a:pt x="1586" y="284"/>
                    <a:pt x="1577" y="295"/>
                    <a:pt x="1595" y="429"/>
                  </a:cubicBezTo>
                  <a:cubicBezTo>
                    <a:pt x="1598" y="451"/>
                    <a:pt x="1609" y="472"/>
                    <a:pt x="1616" y="493"/>
                  </a:cubicBezTo>
                  <a:cubicBezTo>
                    <a:pt x="1620" y="504"/>
                    <a:pt x="1627" y="525"/>
                    <a:pt x="1627" y="525"/>
                  </a:cubicBezTo>
                  <a:cubicBezTo>
                    <a:pt x="1637" y="600"/>
                    <a:pt x="1652" y="675"/>
                    <a:pt x="1669" y="749"/>
                  </a:cubicBezTo>
                  <a:cubicBezTo>
                    <a:pt x="1676" y="778"/>
                    <a:pt x="1691" y="834"/>
                    <a:pt x="1691" y="834"/>
                  </a:cubicBezTo>
                  <a:cubicBezTo>
                    <a:pt x="1677" y="946"/>
                    <a:pt x="1671" y="998"/>
                    <a:pt x="1637" y="1090"/>
                  </a:cubicBezTo>
                  <a:cubicBezTo>
                    <a:pt x="1631" y="1105"/>
                    <a:pt x="1624" y="1119"/>
                    <a:pt x="1616" y="1133"/>
                  </a:cubicBezTo>
                  <a:cubicBezTo>
                    <a:pt x="1603" y="1155"/>
                    <a:pt x="1573" y="1197"/>
                    <a:pt x="1573" y="1197"/>
                  </a:cubicBezTo>
                  <a:cubicBezTo>
                    <a:pt x="1562" y="1247"/>
                    <a:pt x="1558" y="1298"/>
                    <a:pt x="1541" y="1346"/>
                  </a:cubicBezTo>
                  <a:cubicBezTo>
                    <a:pt x="1526" y="1388"/>
                    <a:pt x="1415" y="1438"/>
                    <a:pt x="1371" y="1453"/>
                  </a:cubicBezTo>
                  <a:cubicBezTo>
                    <a:pt x="1333" y="1489"/>
                    <a:pt x="1306" y="1484"/>
                    <a:pt x="1253" y="1495"/>
                  </a:cubicBezTo>
                  <a:cubicBezTo>
                    <a:pt x="1192" y="1508"/>
                    <a:pt x="1129" y="1528"/>
                    <a:pt x="1072" y="1538"/>
                  </a:cubicBezTo>
                  <a:cubicBezTo>
                    <a:pt x="740" y="1443"/>
                    <a:pt x="716" y="1433"/>
                    <a:pt x="485" y="1399"/>
                  </a:cubicBezTo>
                  <a:cubicBezTo>
                    <a:pt x="456" y="1340"/>
                    <a:pt x="464" y="1258"/>
                    <a:pt x="421" y="1207"/>
                  </a:cubicBezTo>
                  <a:cubicBezTo>
                    <a:pt x="403" y="1186"/>
                    <a:pt x="377" y="1174"/>
                    <a:pt x="357" y="1154"/>
                  </a:cubicBezTo>
                  <a:cubicBezTo>
                    <a:pt x="343" y="1126"/>
                    <a:pt x="337" y="1091"/>
                    <a:pt x="315" y="1069"/>
                  </a:cubicBezTo>
                  <a:cubicBezTo>
                    <a:pt x="308" y="1062"/>
                    <a:pt x="299" y="1055"/>
                    <a:pt x="293" y="1047"/>
                  </a:cubicBezTo>
                  <a:cubicBezTo>
                    <a:pt x="274" y="1020"/>
                    <a:pt x="240" y="962"/>
                    <a:pt x="240" y="962"/>
                  </a:cubicBezTo>
                  <a:cubicBezTo>
                    <a:pt x="244" y="894"/>
                    <a:pt x="240" y="826"/>
                    <a:pt x="251" y="759"/>
                  </a:cubicBezTo>
                  <a:cubicBezTo>
                    <a:pt x="255" y="735"/>
                    <a:pt x="274" y="717"/>
                    <a:pt x="283" y="695"/>
                  </a:cubicBezTo>
                  <a:cubicBezTo>
                    <a:pt x="305" y="640"/>
                    <a:pt x="321" y="582"/>
                    <a:pt x="336" y="525"/>
                  </a:cubicBezTo>
                  <a:cubicBezTo>
                    <a:pt x="348" y="368"/>
                    <a:pt x="319" y="381"/>
                    <a:pt x="411" y="290"/>
                  </a:cubicBezTo>
                  <a:cubicBezTo>
                    <a:pt x="452" y="250"/>
                    <a:pt x="428" y="263"/>
                    <a:pt x="475" y="247"/>
                  </a:cubicBezTo>
                  <a:cubicBezTo>
                    <a:pt x="508" y="197"/>
                    <a:pt x="569" y="183"/>
                    <a:pt x="624" y="162"/>
                  </a:cubicBezTo>
                  <a:cubicBezTo>
                    <a:pt x="699" y="134"/>
                    <a:pt x="769" y="120"/>
                    <a:pt x="848" y="109"/>
                  </a:cubicBezTo>
                  <a:cubicBezTo>
                    <a:pt x="859" y="105"/>
                    <a:pt x="870" y="104"/>
                    <a:pt x="880" y="98"/>
                  </a:cubicBezTo>
                  <a:cubicBezTo>
                    <a:pt x="902" y="85"/>
                    <a:pt x="944" y="55"/>
                    <a:pt x="944" y="55"/>
                  </a:cubicBezTo>
                  <a:cubicBezTo>
                    <a:pt x="925" y="0"/>
                    <a:pt x="915" y="4"/>
                    <a:pt x="869" y="34"/>
                  </a:cubicBezTo>
                  <a:cubicBezTo>
                    <a:pt x="798" y="143"/>
                    <a:pt x="467" y="97"/>
                    <a:pt x="432" y="98"/>
                  </a:cubicBezTo>
                  <a:cubicBezTo>
                    <a:pt x="350" y="107"/>
                    <a:pt x="287" y="120"/>
                    <a:pt x="208" y="141"/>
                  </a:cubicBezTo>
                  <a:cubicBezTo>
                    <a:pt x="165" y="240"/>
                    <a:pt x="116" y="341"/>
                    <a:pt x="101" y="450"/>
                  </a:cubicBezTo>
                  <a:cubicBezTo>
                    <a:pt x="92" y="520"/>
                    <a:pt x="80" y="586"/>
                    <a:pt x="59" y="653"/>
                  </a:cubicBezTo>
                  <a:cubicBezTo>
                    <a:pt x="19" y="925"/>
                    <a:pt x="27" y="1199"/>
                    <a:pt x="27" y="1474"/>
                  </a:cubicBezTo>
                  <a:lnTo>
                    <a:pt x="0" y="1554"/>
                  </a:lnTo>
                  <a:lnTo>
                    <a:pt x="1824" y="1554"/>
                  </a:lnTo>
                  <a:lnTo>
                    <a:pt x="1824" y="18"/>
                  </a:lnTo>
                  <a:lnTo>
                    <a:pt x="1051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202769" name="Freeform 17"/>
            <p:cNvSpPr>
              <a:spLocks/>
            </p:cNvSpPr>
            <p:nvPr/>
          </p:nvSpPr>
          <p:spPr bwMode="auto">
            <a:xfrm>
              <a:off x="2504" y="1664"/>
              <a:ext cx="1013" cy="1146"/>
            </a:xfrm>
            <a:custGeom>
              <a:avLst/>
              <a:gdLst>
                <a:gd name="T0" fmla="*/ 725 w 1472"/>
                <a:gd name="T1" fmla="*/ 0 h 1518"/>
                <a:gd name="T2" fmla="*/ 629 w 1472"/>
                <a:gd name="T3" fmla="*/ 86 h 1518"/>
                <a:gd name="T4" fmla="*/ 480 w 1472"/>
                <a:gd name="T5" fmla="*/ 118 h 1518"/>
                <a:gd name="T6" fmla="*/ 394 w 1472"/>
                <a:gd name="T7" fmla="*/ 139 h 1518"/>
                <a:gd name="T8" fmla="*/ 298 w 1472"/>
                <a:gd name="T9" fmla="*/ 182 h 1518"/>
                <a:gd name="T10" fmla="*/ 266 w 1472"/>
                <a:gd name="T11" fmla="*/ 192 h 1518"/>
                <a:gd name="T12" fmla="*/ 202 w 1472"/>
                <a:gd name="T13" fmla="*/ 246 h 1518"/>
                <a:gd name="T14" fmla="*/ 117 w 1472"/>
                <a:gd name="T15" fmla="*/ 310 h 1518"/>
                <a:gd name="T16" fmla="*/ 42 w 1472"/>
                <a:gd name="T17" fmla="*/ 608 h 1518"/>
                <a:gd name="T18" fmla="*/ 10 w 1472"/>
                <a:gd name="T19" fmla="*/ 704 h 1518"/>
                <a:gd name="T20" fmla="*/ 0 w 1472"/>
                <a:gd name="T21" fmla="*/ 736 h 1518"/>
                <a:gd name="T22" fmla="*/ 32 w 1472"/>
                <a:gd name="T23" fmla="*/ 747 h 1518"/>
                <a:gd name="T24" fmla="*/ 0 w 1472"/>
                <a:gd name="T25" fmla="*/ 886 h 1518"/>
                <a:gd name="T26" fmla="*/ 42 w 1472"/>
                <a:gd name="T27" fmla="*/ 982 h 1518"/>
                <a:gd name="T28" fmla="*/ 53 w 1472"/>
                <a:gd name="T29" fmla="*/ 1035 h 1518"/>
                <a:gd name="T30" fmla="*/ 117 w 1472"/>
                <a:gd name="T31" fmla="*/ 1088 h 1518"/>
                <a:gd name="T32" fmla="*/ 149 w 1472"/>
                <a:gd name="T33" fmla="*/ 1142 h 1518"/>
                <a:gd name="T34" fmla="*/ 192 w 1472"/>
                <a:gd name="T35" fmla="*/ 1195 h 1518"/>
                <a:gd name="T36" fmla="*/ 245 w 1472"/>
                <a:gd name="T37" fmla="*/ 1323 h 1518"/>
                <a:gd name="T38" fmla="*/ 277 w 1472"/>
                <a:gd name="T39" fmla="*/ 1387 h 1518"/>
                <a:gd name="T40" fmla="*/ 394 w 1472"/>
                <a:gd name="T41" fmla="*/ 1419 h 1518"/>
                <a:gd name="T42" fmla="*/ 373 w 1472"/>
                <a:gd name="T43" fmla="*/ 1387 h 1518"/>
                <a:gd name="T44" fmla="*/ 426 w 1472"/>
                <a:gd name="T45" fmla="*/ 1398 h 1518"/>
                <a:gd name="T46" fmla="*/ 512 w 1472"/>
                <a:gd name="T47" fmla="*/ 1408 h 1518"/>
                <a:gd name="T48" fmla="*/ 672 w 1472"/>
                <a:gd name="T49" fmla="*/ 1451 h 1518"/>
                <a:gd name="T50" fmla="*/ 896 w 1472"/>
                <a:gd name="T51" fmla="*/ 1515 h 1518"/>
                <a:gd name="T52" fmla="*/ 1088 w 1472"/>
                <a:gd name="T53" fmla="*/ 1504 h 1518"/>
                <a:gd name="T54" fmla="*/ 1237 w 1472"/>
                <a:gd name="T55" fmla="*/ 1398 h 1518"/>
                <a:gd name="T56" fmla="*/ 1290 w 1472"/>
                <a:gd name="T57" fmla="*/ 1344 h 1518"/>
                <a:gd name="T58" fmla="*/ 1344 w 1472"/>
                <a:gd name="T59" fmla="*/ 1206 h 1518"/>
                <a:gd name="T60" fmla="*/ 1376 w 1472"/>
                <a:gd name="T61" fmla="*/ 1152 h 1518"/>
                <a:gd name="T62" fmla="*/ 1429 w 1472"/>
                <a:gd name="T63" fmla="*/ 971 h 1518"/>
                <a:gd name="T64" fmla="*/ 1461 w 1472"/>
                <a:gd name="T65" fmla="*/ 875 h 1518"/>
                <a:gd name="T66" fmla="*/ 1472 w 1472"/>
                <a:gd name="T67" fmla="*/ 843 h 1518"/>
                <a:gd name="T68" fmla="*/ 1376 w 1472"/>
                <a:gd name="T69" fmla="*/ 320 h 1518"/>
                <a:gd name="T70" fmla="*/ 1354 w 1472"/>
                <a:gd name="T71" fmla="*/ 182 h 1518"/>
                <a:gd name="T72" fmla="*/ 1226 w 1472"/>
                <a:gd name="T73" fmla="*/ 139 h 1518"/>
                <a:gd name="T74" fmla="*/ 1109 w 1472"/>
                <a:gd name="T75" fmla="*/ 11 h 1518"/>
                <a:gd name="T76" fmla="*/ 725 w 1472"/>
                <a:gd name="T77" fmla="*/ 0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72" h="1518">
                  <a:moveTo>
                    <a:pt x="725" y="0"/>
                  </a:moveTo>
                  <a:cubicBezTo>
                    <a:pt x="706" y="19"/>
                    <a:pt x="653" y="74"/>
                    <a:pt x="629" y="86"/>
                  </a:cubicBezTo>
                  <a:cubicBezTo>
                    <a:pt x="573" y="114"/>
                    <a:pt x="542" y="106"/>
                    <a:pt x="480" y="118"/>
                  </a:cubicBezTo>
                  <a:cubicBezTo>
                    <a:pt x="451" y="123"/>
                    <a:pt x="394" y="139"/>
                    <a:pt x="394" y="139"/>
                  </a:cubicBezTo>
                  <a:cubicBezTo>
                    <a:pt x="345" y="171"/>
                    <a:pt x="372" y="157"/>
                    <a:pt x="298" y="182"/>
                  </a:cubicBezTo>
                  <a:cubicBezTo>
                    <a:pt x="287" y="186"/>
                    <a:pt x="266" y="192"/>
                    <a:pt x="266" y="192"/>
                  </a:cubicBezTo>
                  <a:cubicBezTo>
                    <a:pt x="244" y="209"/>
                    <a:pt x="224" y="229"/>
                    <a:pt x="202" y="246"/>
                  </a:cubicBezTo>
                  <a:cubicBezTo>
                    <a:pt x="109" y="316"/>
                    <a:pt x="164" y="261"/>
                    <a:pt x="117" y="310"/>
                  </a:cubicBezTo>
                  <a:cubicBezTo>
                    <a:pt x="111" y="384"/>
                    <a:pt x="107" y="546"/>
                    <a:pt x="42" y="608"/>
                  </a:cubicBezTo>
                  <a:cubicBezTo>
                    <a:pt x="25" y="658"/>
                    <a:pt x="23" y="663"/>
                    <a:pt x="10" y="704"/>
                  </a:cubicBezTo>
                  <a:cubicBezTo>
                    <a:pt x="7" y="715"/>
                    <a:pt x="0" y="736"/>
                    <a:pt x="0" y="736"/>
                  </a:cubicBezTo>
                  <a:cubicBezTo>
                    <a:pt x="11" y="740"/>
                    <a:pt x="29" y="736"/>
                    <a:pt x="32" y="747"/>
                  </a:cubicBezTo>
                  <a:cubicBezTo>
                    <a:pt x="41" y="780"/>
                    <a:pt x="11" y="852"/>
                    <a:pt x="0" y="886"/>
                  </a:cubicBezTo>
                  <a:cubicBezTo>
                    <a:pt x="33" y="937"/>
                    <a:pt x="17" y="906"/>
                    <a:pt x="42" y="982"/>
                  </a:cubicBezTo>
                  <a:cubicBezTo>
                    <a:pt x="48" y="999"/>
                    <a:pt x="45" y="1019"/>
                    <a:pt x="53" y="1035"/>
                  </a:cubicBezTo>
                  <a:cubicBezTo>
                    <a:pt x="64" y="1056"/>
                    <a:pt x="98" y="1076"/>
                    <a:pt x="117" y="1088"/>
                  </a:cubicBezTo>
                  <a:cubicBezTo>
                    <a:pt x="148" y="1178"/>
                    <a:pt x="105" y="1068"/>
                    <a:pt x="149" y="1142"/>
                  </a:cubicBezTo>
                  <a:cubicBezTo>
                    <a:pt x="182" y="1198"/>
                    <a:pt x="130" y="1154"/>
                    <a:pt x="192" y="1195"/>
                  </a:cubicBezTo>
                  <a:cubicBezTo>
                    <a:pt x="218" y="1235"/>
                    <a:pt x="230" y="1278"/>
                    <a:pt x="245" y="1323"/>
                  </a:cubicBezTo>
                  <a:cubicBezTo>
                    <a:pt x="251" y="1340"/>
                    <a:pt x="260" y="1376"/>
                    <a:pt x="277" y="1387"/>
                  </a:cubicBezTo>
                  <a:cubicBezTo>
                    <a:pt x="301" y="1403"/>
                    <a:pt x="366" y="1412"/>
                    <a:pt x="394" y="1419"/>
                  </a:cubicBezTo>
                  <a:cubicBezTo>
                    <a:pt x="387" y="1408"/>
                    <a:pt x="362" y="1394"/>
                    <a:pt x="373" y="1387"/>
                  </a:cubicBezTo>
                  <a:cubicBezTo>
                    <a:pt x="388" y="1377"/>
                    <a:pt x="408" y="1395"/>
                    <a:pt x="426" y="1398"/>
                  </a:cubicBezTo>
                  <a:cubicBezTo>
                    <a:pt x="455" y="1402"/>
                    <a:pt x="483" y="1405"/>
                    <a:pt x="512" y="1408"/>
                  </a:cubicBezTo>
                  <a:cubicBezTo>
                    <a:pt x="566" y="1422"/>
                    <a:pt x="618" y="1437"/>
                    <a:pt x="672" y="1451"/>
                  </a:cubicBezTo>
                  <a:cubicBezTo>
                    <a:pt x="754" y="1500"/>
                    <a:pt x="801" y="1505"/>
                    <a:pt x="896" y="1515"/>
                  </a:cubicBezTo>
                  <a:cubicBezTo>
                    <a:pt x="960" y="1511"/>
                    <a:pt x="1025" y="1518"/>
                    <a:pt x="1088" y="1504"/>
                  </a:cubicBezTo>
                  <a:cubicBezTo>
                    <a:pt x="1133" y="1494"/>
                    <a:pt x="1183" y="1415"/>
                    <a:pt x="1237" y="1398"/>
                  </a:cubicBezTo>
                  <a:cubicBezTo>
                    <a:pt x="1269" y="1376"/>
                    <a:pt x="1272" y="1380"/>
                    <a:pt x="1290" y="1344"/>
                  </a:cubicBezTo>
                  <a:cubicBezTo>
                    <a:pt x="1314" y="1295"/>
                    <a:pt x="1303" y="1245"/>
                    <a:pt x="1344" y="1206"/>
                  </a:cubicBezTo>
                  <a:cubicBezTo>
                    <a:pt x="1372" y="1117"/>
                    <a:pt x="1333" y="1225"/>
                    <a:pt x="1376" y="1152"/>
                  </a:cubicBezTo>
                  <a:cubicBezTo>
                    <a:pt x="1401" y="1111"/>
                    <a:pt x="1414" y="1022"/>
                    <a:pt x="1429" y="971"/>
                  </a:cubicBezTo>
                  <a:cubicBezTo>
                    <a:pt x="1437" y="945"/>
                    <a:pt x="1451" y="904"/>
                    <a:pt x="1461" y="875"/>
                  </a:cubicBezTo>
                  <a:cubicBezTo>
                    <a:pt x="1465" y="864"/>
                    <a:pt x="1472" y="843"/>
                    <a:pt x="1472" y="843"/>
                  </a:cubicBezTo>
                  <a:cubicBezTo>
                    <a:pt x="1449" y="667"/>
                    <a:pt x="1416" y="494"/>
                    <a:pt x="1376" y="320"/>
                  </a:cubicBezTo>
                  <a:cubicBezTo>
                    <a:pt x="1371" y="274"/>
                    <a:pt x="1380" y="221"/>
                    <a:pt x="1354" y="182"/>
                  </a:cubicBezTo>
                  <a:cubicBezTo>
                    <a:pt x="1331" y="148"/>
                    <a:pt x="1260" y="146"/>
                    <a:pt x="1226" y="139"/>
                  </a:cubicBezTo>
                  <a:cubicBezTo>
                    <a:pt x="1211" y="124"/>
                    <a:pt x="1135" y="13"/>
                    <a:pt x="1109" y="11"/>
                  </a:cubicBezTo>
                  <a:cubicBezTo>
                    <a:pt x="981" y="1"/>
                    <a:pt x="853" y="4"/>
                    <a:pt x="725" y="0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202770" name="Oval 18"/>
            <p:cNvSpPr>
              <a:spLocks noChangeArrowheads="1"/>
            </p:cNvSpPr>
            <p:nvPr/>
          </p:nvSpPr>
          <p:spPr bwMode="auto">
            <a:xfrm>
              <a:off x="1488" y="1776"/>
              <a:ext cx="432" cy="9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</p:grpSp>
      <p:sp>
        <p:nvSpPr>
          <p:cNvPr id="202771" name="Line 19"/>
          <p:cNvSpPr>
            <a:spLocks noChangeShapeType="1"/>
          </p:cNvSpPr>
          <p:nvPr/>
        </p:nvSpPr>
        <p:spPr bwMode="auto">
          <a:xfrm flipV="1">
            <a:off x="2438400" y="3352800"/>
            <a:ext cx="9144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grpSp>
        <p:nvGrpSpPr>
          <p:cNvPr id="202772" name="Group 20"/>
          <p:cNvGrpSpPr>
            <a:grpSpLocks/>
          </p:cNvGrpSpPr>
          <p:nvPr/>
        </p:nvGrpSpPr>
        <p:grpSpPr bwMode="auto">
          <a:xfrm>
            <a:off x="6934200" y="2819400"/>
            <a:ext cx="838200" cy="838200"/>
            <a:chOff x="3984" y="1392"/>
            <a:chExt cx="528" cy="528"/>
          </a:xfrm>
        </p:grpSpPr>
        <p:sp>
          <p:nvSpPr>
            <p:cNvPr id="202773" name="Rectangle 21"/>
            <p:cNvSpPr>
              <a:spLocks noChangeArrowheads="1"/>
            </p:cNvSpPr>
            <p:nvPr/>
          </p:nvSpPr>
          <p:spPr bwMode="auto">
            <a:xfrm>
              <a:off x="3984" y="1392"/>
              <a:ext cx="528" cy="52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02774" name="Rectangle 22" descr="Wide upward diagonal"/>
            <p:cNvSpPr>
              <a:spLocks noChangeArrowheads="1"/>
            </p:cNvSpPr>
            <p:nvPr/>
          </p:nvSpPr>
          <p:spPr bwMode="auto">
            <a:xfrm>
              <a:off x="4032" y="1440"/>
              <a:ext cx="432" cy="432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02775" name="Rectangle 23"/>
            <p:cNvSpPr>
              <a:spLocks noChangeArrowheads="1"/>
            </p:cNvSpPr>
            <p:nvPr/>
          </p:nvSpPr>
          <p:spPr bwMode="auto">
            <a:xfrm>
              <a:off x="4080" y="1488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</p:grpSp>
      <p:sp>
        <p:nvSpPr>
          <p:cNvPr id="202776" name="Line 24"/>
          <p:cNvSpPr>
            <a:spLocks noChangeShapeType="1"/>
          </p:cNvSpPr>
          <p:nvPr/>
        </p:nvSpPr>
        <p:spPr bwMode="auto">
          <a:xfrm flipV="1">
            <a:off x="6934200" y="1676400"/>
            <a:ext cx="2133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02777" name="Line 25"/>
          <p:cNvSpPr>
            <a:spLocks noChangeShapeType="1"/>
          </p:cNvSpPr>
          <p:nvPr/>
        </p:nvSpPr>
        <p:spPr bwMode="auto">
          <a:xfrm flipV="1">
            <a:off x="7772400" y="1676400"/>
            <a:ext cx="2133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02778" name="Line 26"/>
          <p:cNvSpPr>
            <a:spLocks noChangeShapeType="1"/>
          </p:cNvSpPr>
          <p:nvPr/>
        </p:nvSpPr>
        <p:spPr bwMode="auto">
          <a:xfrm flipV="1">
            <a:off x="7696200" y="2514600"/>
            <a:ext cx="2209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02779" name="Line 27"/>
          <p:cNvSpPr>
            <a:spLocks noChangeShapeType="1"/>
          </p:cNvSpPr>
          <p:nvPr/>
        </p:nvSpPr>
        <p:spPr bwMode="auto">
          <a:xfrm>
            <a:off x="5029200" y="30480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02780" name="Line 28"/>
          <p:cNvSpPr>
            <a:spLocks noChangeShapeType="1"/>
          </p:cNvSpPr>
          <p:nvPr/>
        </p:nvSpPr>
        <p:spPr bwMode="auto">
          <a:xfrm flipH="1">
            <a:off x="6096000" y="32766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02781" name="Text Box 29"/>
          <p:cNvSpPr txBox="1">
            <a:spLocks noChangeArrowheads="1"/>
          </p:cNvSpPr>
          <p:nvPr/>
        </p:nvSpPr>
        <p:spPr bwMode="auto">
          <a:xfrm>
            <a:off x="4908352" y="3705225"/>
            <a:ext cx="17210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Catalyst Coating</a:t>
            </a:r>
          </a:p>
        </p:txBody>
      </p:sp>
      <p:sp>
        <p:nvSpPr>
          <p:cNvPr id="202782" name="Text Box 30"/>
          <p:cNvSpPr txBox="1">
            <a:spLocks noChangeArrowheads="1"/>
          </p:cNvSpPr>
          <p:nvPr/>
        </p:nvSpPr>
        <p:spPr bwMode="auto">
          <a:xfrm>
            <a:off x="2136186" y="4191000"/>
            <a:ext cx="16500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Circular X-Section</a:t>
            </a:r>
          </a:p>
        </p:txBody>
      </p:sp>
      <p:sp>
        <p:nvSpPr>
          <p:cNvPr id="202783" name="Text Box 31"/>
          <p:cNvSpPr txBox="1">
            <a:spLocks noChangeArrowheads="1"/>
          </p:cNvSpPr>
          <p:nvPr/>
        </p:nvSpPr>
        <p:spPr bwMode="auto">
          <a:xfrm>
            <a:off x="8001000" y="3733800"/>
            <a:ext cx="162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Square X-Section</a:t>
            </a:r>
          </a:p>
        </p:txBody>
      </p:sp>
      <p:sp>
        <p:nvSpPr>
          <p:cNvPr id="202784" name="Text Box 32"/>
          <p:cNvSpPr txBox="1">
            <a:spLocks noChangeArrowheads="1"/>
          </p:cNvSpPr>
          <p:nvPr/>
        </p:nvSpPr>
        <p:spPr bwMode="auto">
          <a:xfrm>
            <a:off x="8001000" y="6497638"/>
            <a:ext cx="259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Derivation to be provided in class</a:t>
            </a:r>
          </a:p>
        </p:txBody>
      </p:sp>
    </p:spTree>
    <p:extLst>
      <p:ext uri="{BB962C8B-B14F-4D97-AF65-F5344CB8AC3E}">
        <p14:creationId xmlns:p14="http://schemas.microsoft.com/office/powerpoint/2010/main" val="358496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r>
              <a:rPr lang="en-US" sz="4400"/>
              <a:t>Semi-Batch Reactors</a:t>
            </a:r>
          </a:p>
        </p:txBody>
      </p:sp>
    </p:spTree>
    <p:extLst>
      <p:ext uri="{BB962C8B-B14F-4D97-AF65-F5344CB8AC3E}">
        <p14:creationId xmlns:p14="http://schemas.microsoft.com/office/powerpoint/2010/main" val="379373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ext Box 2"/>
          <p:cNvSpPr txBox="1">
            <a:spLocks noChangeArrowheads="1"/>
          </p:cNvSpPr>
          <p:nvPr/>
        </p:nvSpPr>
        <p:spPr bwMode="auto">
          <a:xfrm>
            <a:off x="4038600" y="0"/>
            <a:ext cx="4057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Semi-Batch Reactors</a:t>
            </a:r>
          </a:p>
        </p:txBody>
      </p:sp>
      <p:sp>
        <p:nvSpPr>
          <p:cNvPr id="253955" name="Line 3"/>
          <p:cNvSpPr>
            <a:spLocks noChangeShapeType="1"/>
          </p:cNvSpPr>
          <p:nvPr/>
        </p:nvSpPr>
        <p:spPr bwMode="auto">
          <a:xfrm>
            <a:off x="1524000" y="914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grpSp>
        <p:nvGrpSpPr>
          <p:cNvPr id="253956" name="Group 4"/>
          <p:cNvGrpSpPr>
            <a:grpSpLocks/>
          </p:cNvGrpSpPr>
          <p:nvPr/>
        </p:nvGrpSpPr>
        <p:grpSpPr bwMode="auto">
          <a:xfrm>
            <a:off x="1905001" y="1041400"/>
            <a:ext cx="3597275" cy="4432300"/>
            <a:chOff x="240" y="656"/>
            <a:chExt cx="2266" cy="2792"/>
          </a:xfrm>
        </p:grpSpPr>
        <p:sp>
          <p:nvSpPr>
            <p:cNvPr id="253957" name="Text Box 5"/>
            <p:cNvSpPr txBox="1">
              <a:spLocks noChangeArrowheads="1"/>
            </p:cNvSpPr>
            <p:nvPr/>
          </p:nvSpPr>
          <p:spPr bwMode="auto">
            <a:xfrm>
              <a:off x="359" y="656"/>
              <a:ext cx="22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B</a:t>
              </a:r>
            </a:p>
          </p:txBody>
        </p:sp>
        <p:grpSp>
          <p:nvGrpSpPr>
            <p:cNvPr id="253958" name="Group 6"/>
            <p:cNvGrpSpPr>
              <a:grpSpLocks/>
            </p:cNvGrpSpPr>
            <p:nvPr/>
          </p:nvGrpSpPr>
          <p:grpSpPr bwMode="auto">
            <a:xfrm>
              <a:off x="240" y="816"/>
              <a:ext cx="2266" cy="2632"/>
              <a:chOff x="240" y="816"/>
              <a:chExt cx="2266" cy="2632"/>
            </a:xfrm>
          </p:grpSpPr>
          <p:sp>
            <p:nvSpPr>
              <p:cNvPr id="253959" name="Freeform 7"/>
              <p:cNvSpPr>
                <a:spLocks/>
              </p:cNvSpPr>
              <p:nvPr/>
            </p:nvSpPr>
            <p:spPr bwMode="auto">
              <a:xfrm>
                <a:off x="1488" y="1200"/>
                <a:ext cx="336" cy="672"/>
              </a:xfrm>
              <a:custGeom>
                <a:avLst/>
                <a:gdLst>
                  <a:gd name="T0" fmla="*/ 0 w 432"/>
                  <a:gd name="T1" fmla="*/ 0 h 672"/>
                  <a:gd name="T2" fmla="*/ 432 w 432"/>
                  <a:gd name="T3" fmla="*/ 0 h 672"/>
                  <a:gd name="T4" fmla="*/ 432 w 432"/>
                  <a:gd name="T5" fmla="*/ 672 h 672"/>
                  <a:gd name="T6" fmla="*/ 0 w 432"/>
                  <a:gd name="T7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2" h="672">
                    <a:moveTo>
                      <a:pt x="0" y="0"/>
                    </a:moveTo>
                    <a:lnTo>
                      <a:pt x="432" y="0"/>
                    </a:lnTo>
                    <a:lnTo>
                      <a:pt x="432" y="672"/>
                    </a:lnTo>
                    <a:lnTo>
                      <a:pt x="0" y="67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253960" name="AutoShape 8"/>
              <p:cNvSpPr>
                <a:spLocks noChangeArrowheads="1"/>
              </p:cNvSpPr>
              <p:nvPr/>
            </p:nvSpPr>
            <p:spPr bwMode="auto">
              <a:xfrm>
                <a:off x="864" y="1056"/>
                <a:ext cx="624" cy="91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53961" name="AutoShape 9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624" cy="43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240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253962" name="Freeform 10"/>
              <p:cNvSpPr>
                <a:spLocks/>
              </p:cNvSpPr>
              <p:nvPr/>
            </p:nvSpPr>
            <p:spPr bwMode="auto">
              <a:xfrm>
                <a:off x="576" y="816"/>
                <a:ext cx="480" cy="240"/>
              </a:xfrm>
              <a:custGeom>
                <a:avLst/>
                <a:gdLst>
                  <a:gd name="T0" fmla="*/ 0 w 480"/>
                  <a:gd name="T1" fmla="*/ 0 h 240"/>
                  <a:gd name="T2" fmla="*/ 480 w 480"/>
                  <a:gd name="T3" fmla="*/ 0 h 240"/>
                  <a:gd name="T4" fmla="*/ 480 w 480"/>
                  <a:gd name="T5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240">
                    <a:moveTo>
                      <a:pt x="0" y="0"/>
                    </a:moveTo>
                    <a:lnTo>
                      <a:pt x="480" y="0"/>
                    </a:lnTo>
                    <a:lnTo>
                      <a:pt x="480" y="24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grpSp>
            <p:nvGrpSpPr>
              <p:cNvPr id="253963" name="Group 11"/>
              <p:cNvGrpSpPr>
                <a:grpSpLocks/>
              </p:cNvGrpSpPr>
              <p:nvPr/>
            </p:nvGrpSpPr>
            <p:grpSpPr bwMode="auto">
              <a:xfrm>
                <a:off x="1728" y="1248"/>
                <a:ext cx="240" cy="480"/>
                <a:chOff x="2736" y="1200"/>
                <a:chExt cx="240" cy="480"/>
              </a:xfrm>
            </p:grpSpPr>
            <p:sp>
              <p:nvSpPr>
                <p:cNvPr id="253964" name="Rectangle 12"/>
                <p:cNvSpPr>
                  <a:spLocks noChangeArrowheads="1"/>
                </p:cNvSpPr>
                <p:nvPr/>
              </p:nvSpPr>
              <p:spPr bwMode="auto">
                <a:xfrm>
                  <a:off x="2736" y="1200"/>
                  <a:ext cx="240" cy="48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  <p:grpSp>
              <p:nvGrpSpPr>
                <p:cNvPr id="253965" name="Group 13"/>
                <p:cNvGrpSpPr>
                  <a:grpSpLocks/>
                </p:cNvGrpSpPr>
                <p:nvPr/>
              </p:nvGrpSpPr>
              <p:grpSpPr bwMode="auto">
                <a:xfrm>
                  <a:off x="2784" y="1296"/>
                  <a:ext cx="144" cy="288"/>
                  <a:chOff x="1440" y="2688"/>
                  <a:chExt cx="336" cy="336"/>
                </a:xfrm>
              </p:grpSpPr>
              <p:sp>
                <p:nvSpPr>
                  <p:cNvPr id="253966" name="Arc 14"/>
                  <p:cNvSpPr>
                    <a:spLocks/>
                  </p:cNvSpPr>
                  <p:nvPr/>
                </p:nvSpPr>
                <p:spPr bwMode="auto">
                  <a:xfrm>
                    <a:off x="1440" y="2688"/>
                    <a:ext cx="336" cy="144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21600 w 43200"/>
                      <a:gd name="T1" fmla="*/ 0 h 43200"/>
                      <a:gd name="T2" fmla="*/ 17284 w 43200"/>
                      <a:gd name="T3" fmla="*/ 436 h 43200"/>
                      <a:gd name="T4" fmla="*/ 21600 w 43200"/>
                      <a:gd name="T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21599" y="0"/>
                        </a:move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0" y="11334"/>
                          <a:pt x="7225" y="2486"/>
                          <a:pt x="17283" y="435"/>
                        </a:cubicBezTo>
                      </a:path>
                      <a:path w="43200" h="43200" stroke="0" extrusionOk="0">
                        <a:moveTo>
                          <a:pt x="21599" y="0"/>
                        </a:move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0" y="11334"/>
                          <a:pt x="7225" y="2486"/>
                          <a:pt x="17283" y="43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253967" name="Arc 15"/>
                  <p:cNvSpPr>
                    <a:spLocks/>
                  </p:cNvSpPr>
                  <p:nvPr/>
                </p:nvSpPr>
                <p:spPr bwMode="auto">
                  <a:xfrm>
                    <a:off x="1440" y="2736"/>
                    <a:ext cx="336" cy="144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21600 w 43200"/>
                      <a:gd name="T1" fmla="*/ 0 h 43200"/>
                      <a:gd name="T2" fmla="*/ 17284 w 43200"/>
                      <a:gd name="T3" fmla="*/ 436 h 43200"/>
                      <a:gd name="T4" fmla="*/ 21600 w 43200"/>
                      <a:gd name="T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21599" y="0"/>
                        </a:move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0" y="11334"/>
                          <a:pt x="7225" y="2486"/>
                          <a:pt x="17283" y="435"/>
                        </a:cubicBezTo>
                      </a:path>
                      <a:path w="43200" h="43200" stroke="0" extrusionOk="0">
                        <a:moveTo>
                          <a:pt x="21599" y="0"/>
                        </a:move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0" y="11334"/>
                          <a:pt x="7225" y="2486"/>
                          <a:pt x="17283" y="43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253968" name="Arc 16"/>
                  <p:cNvSpPr>
                    <a:spLocks/>
                  </p:cNvSpPr>
                  <p:nvPr/>
                </p:nvSpPr>
                <p:spPr bwMode="auto">
                  <a:xfrm>
                    <a:off x="1440" y="2784"/>
                    <a:ext cx="336" cy="144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21600 w 43200"/>
                      <a:gd name="T1" fmla="*/ 0 h 43200"/>
                      <a:gd name="T2" fmla="*/ 17284 w 43200"/>
                      <a:gd name="T3" fmla="*/ 436 h 43200"/>
                      <a:gd name="T4" fmla="*/ 21600 w 43200"/>
                      <a:gd name="T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21599" y="0"/>
                        </a:move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0" y="11334"/>
                          <a:pt x="7225" y="2486"/>
                          <a:pt x="17283" y="435"/>
                        </a:cubicBezTo>
                      </a:path>
                      <a:path w="43200" h="43200" stroke="0" extrusionOk="0">
                        <a:moveTo>
                          <a:pt x="21599" y="0"/>
                        </a:move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0" y="11334"/>
                          <a:pt x="7225" y="2486"/>
                          <a:pt x="17283" y="43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253969" name="Arc 17"/>
                  <p:cNvSpPr>
                    <a:spLocks/>
                  </p:cNvSpPr>
                  <p:nvPr/>
                </p:nvSpPr>
                <p:spPr bwMode="auto">
                  <a:xfrm>
                    <a:off x="1440" y="2832"/>
                    <a:ext cx="336" cy="144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21600 w 43200"/>
                      <a:gd name="T1" fmla="*/ 0 h 43200"/>
                      <a:gd name="T2" fmla="*/ 17284 w 43200"/>
                      <a:gd name="T3" fmla="*/ 436 h 43200"/>
                      <a:gd name="T4" fmla="*/ 21600 w 43200"/>
                      <a:gd name="T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21599" y="0"/>
                        </a:move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0" y="11334"/>
                          <a:pt x="7225" y="2486"/>
                          <a:pt x="17283" y="435"/>
                        </a:cubicBezTo>
                      </a:path>
                      <a:path w="43200" h="43200" stroke="0" extrusionOk="0">
                        <a:moveTo>
                          <a:pt x="21599" y="0"/>
                        </a:move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0" y="11334"/>
                          <a:pt x="7225" y="2486"/>
                          <a:pt x="17283" y="43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253970" name="Arc 18"/>
                  <p:cNvSpPr>
                    <a:spLocks/>
                  </p:cNvSpPr>
                  <p:nvPr/>
                </p:nvSpPr>
                <p:spPr bwMode="auto">
                  <a:xfrm>
                    <a:off x="1440" y="2880"/>
                    <a:ext cx="336" cy="144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21600 w 43200"/>
                      <a:gd name="T1" fmla="*/ 0 h 43200"/>
                      <a:gd name="T2" fmla="*/ 17284 w 43200"/>
                      <a:gd name="T3" fmla="*/ 436 h 43200"/>
                      <a:gd name="T4" fmla="*/ 21600 w 43200"/>
                      <a:gd name="T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21599" y="0"/>
                        </a:move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0" y="11334"/>
                          <a:pt x="7225" y="2486"/>
                          <a:pt x="17283" y="435"/>
                        </a:cubicBezTo>
                      </a:path>
                      <a:path w="43200" h="43200" stroke="0" extrusionOk="0">
                        <a:moveTo>
                          <a:pt x="21599" y="0"/>
                        </a:move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0" y="11334"/>
                          <a:pt x="7225" y="2486"/>
                          <a:pt x="17283" y="43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</p:grpSp>
          </p:grpSp>
          <p:sp>
            <p:nvSpPr>
              <p:cNvPr id="253971" name="Line 19"/>
              <p:cNvSpPr>
                <a:spLocks noChangeShapeType="1"/>
              </p:cNvSpPr>
              <p:nvPr/>
            </p:nvSpPr>
            <p:spPr bwMode="auto">
              <a:xfrm>
                <a:off x="1824" y="1344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253972" name="Line 20"/>
              <p:cNvSpPr>
                <a:spLocks noChangeShapeType="1"/>
              </p:cNvSpPr>
              <p:nvPr/>
            </p:nvSpPr>
            <p:spPr bwMode="auto">
              <a:xfrm flipH="1">
                <a:off x="1824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253973" name="Text Box 21"/>
              <p:cNvSpPr txBox="1">
                <a:spLocks noChangeArrowheads="1"/>
              </p:cNvSpPr>
              <p:nvPr/>
            </p:nvSpPr>
            <p:spPr bwMode="auto">
              <a:xfrm>
                <a:off x="2023" y="1353"/>
                <a:ext cx="41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heat</a:t>
                </a:r>
              </a:p>
            </p:txBody>
          </p:sp>
          <p:sp>
            <p:nvSpPr>
              <p:cNvPr id="253974" name="Text Box 22"/>
              <p:cNvSpPr txBox="1">
                <a:spLocks noChangeArrowheads="1"/>
              </p:cNvSpPr>
              <p:nvPr/>
            </p:nvSpPr>
            <p:spPr bwMode="auto">
              <a:xfrm>
                <a:off x="240" y="2352"/>
                <a:ext cx="2266" cy="10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236538" indent="-23653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Tx/>
                  <a:buChar char="•"/>
                </a:pPr>
                <a:r>
                  <a:rPr lang="en-US" sz="1800"/>
                  <a:t>B is slowly fed to A contained in the reactor.</a:t>
                </a:r>
              </a:p>
              <a:p>
                <a:pPr>
                  <a:buFontTx/>
                  <a:buChar char="•"/>
                </a:pPr>
                <a:r>
                  <a:rPr lang="en-US" sz="1800"/>
                  <a:t>Unwanted products can be minimized</a:t>
                </a:r>
              </a:p>
              <a:p>
                <a:pPr>
                  <a:buFontTx/>
                  <a:buChar char="•"/>
                </a:pPr>
                <a:r>
                  <a:rPr lang="en-US" sz="1800"/>
                  <a:t>exothermic reaction can be carried out at controlled rate</a:t>
                </a:r>
              </a:p>
            </p:txBody>
          </p:sp>
        </p:grpSp>
      </p:grpSp>
      <p:grpSp>
        <p:nvGrpSpPr>
          <p:cNvPr id="253975" name="Group 23"/>
          <p:cNvGrpSpPr>
            <a:grpSpLocks/>
          </p:cNvGrpSpPr>
          <p:nvPr/>
        </p:nvGrpSpPr>
        <p:grpSpPr bwMode="auto">
          <a:xfrm>
            <a:off x="6781801" y="914401"/>
            <a:ext cx="3597275" cy="4086225"/>
            <a:chOff x="3312" y="576"/>
            <a:chExt cx="2266" cy="2574"/>
          </a:xfrm>
        </p:grpSpPr>
        <p:sp>
          <p:nvSpPr>
            <p:cNvPr id="253976" name="Text Box 24"/>
            <p:cNvSpPr txBox="1">
              <a:spLocks noChangeArrowheads="1"/>
            </p:cNvSpPr>
            <p:nvPr/>
          </p:nvSpPr>
          <p:spPr bwMode="auto">
            <a:xfrm>
              <a:off x="3312" y="2400"/>
              <a:ext cx="2266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36538" indent="-2365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Tx/>
                <a:buChar char="•"/>
              </a:pPr>
              <a:r>
                <a:rPr lang="en-US" sz="1800"/>
                <a:t>Product C is continuously removed</a:t>
              </a:r>
            </a:p>
            <a:p>
              <a:pPr>
                <a:buFontTx/>
                <a:buChar char="•"/>
              </a:pPr>
              <a:r>
                <a:rPr lang="en-US" sz="1800"/>
                <a:t>Higher conversion for reversible reactions can be obtained</a:t>
              </a:r>
            </a:p>
          </p:txBody>
        </p:sp>
        <p:grpSp>
          <p:nvGrpSpPr>
            <p:cNvPr id="253977" name="Group 25"/>
            <p:cNvGrpSpPr>
              <a:grpSpLocks/>
            </p:cNvGrpSpPr>
            <p:nvPr/>
          </p:nvGrpSpPr>
          <p:grpSpPr bwMode="auto">
            <a:xfrm>
              <a:off x="3936" y="576"/>
              <a:ext cx="1488" cy="1392"/>
              <a:chOff x="3936" y="576"/>
              <a:chExt cx="1488" cy="1392"/>
            </a:xfrm>
          </p:grpSpPr>
          <p:sp>
            <p:nvSpPr>
              <p:cNvPr id="253978" name="AutoShape 26"/>
              <p:cNvSpPr>
                <a:spLocks noChangeArrowheads="1"/>
              </p:cNvSpPr>
              <p:nvPr/>
            </p:nvSpPr>
            <p:spPr bwMode="auto">
              <a:xfrm>
                <a:off x="3936" y="1536"/>
                <a:ext cx="624" cy="43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ar-IQ"/>
              </a:p>
            </p:txBody>
          </p:sp>
          <p:sp>
            <p:nvSpPr>
              <p:cNvPr id="253979" name="AutoShape 27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624" cy="91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IQ"/>
              </a:p>
            </p:txBody>
          </p:sp>
          <p:grpSp>
            <p:nvGrpSpPr>
              <p:cNvPr id="253980" name="Group 28"/>
              <p:cNvGrpSpPr>
                <a:grpSpLocks/>
              </p:cNvGrpSpPr>
              <p:nvPr/>
            </p:nvGrpSpPr>
            <p:grpSpPr bwMode="auto">
              <a:xfrm>
                <a:off x="4416" y="1632"/>
                <a:ext cx="96" cy="192"/>
                <a:chOff x="1440" y="2688"/>
                <a:chExt cx="336" cy="336"/>
              </a:xfrm>
            </p:grpSpPr>
            <p:sp>
              <p:nvSpPr>
                <p:cNvPr id="253981" name="Arc 29"/>
                <p:cNvSpPr>
                  <a:spLocks/>
                </p:cNvSpPr>
                <p:nvPr/>
              </p:nvSpPr>
              <p:spPr bwMode="auto">
                <a:xfrm>
                  <a:off x="1440" y="2688"/>
                  <a:ext cx="336" cy="144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43200"/>
                    <a:gd name="T1" fmla="*/ 0 h 43200"/>
                    <a:gd name="T2" fmla="*/ 17284 w 43200"/>
                    <a:gd name="T3" fmla="*/ 436 h 43200"/>
                    <a:gd name="T4" fmla="*/ 21600 w 432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3200" fill="none" extrusionOk="0">
                      <a:moveTo>
                        <a:pt x="21599" y="0"/>
                      </a:move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11334"/>
                        <a:pt x="7225" y="2486"/>
                        <a:pt x="17283" y="435"/>
                      </a:cubicBezTo>
                    </a:path>
                    <a:path w="43200" h="43200" stroke="0" extrusionOk="0">
                      <a:moveTo>
                        <a:pt x="21599" y="0"/>
                      </a:move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11334"/>
                        <a:pt x="7225" y="2486"/>
                        <a:pt x="17283" y="43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CC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  <p:sp>
              <p:nvSpPr>
                <p:cNvPr id="253982" name="Arc 30"/>
                <p:cNvSpPr>
                  <a:spLocks/>
                </p:cNvSpPr>
                <p:nvPr/>
              </p:nvSpPr>
              <p:spPr bwMode="auto">
                <a:xfrm>
                  <a:off x="1440" y="2736"/>
                  <a:ext cx="336" cy="144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43200"/>
                    <a:gd name="T1" fmla="*/ 0 h 43200"/>
                    <a:gd name="T2" fmla="*/ 17284 w 43200"/>
                    <a:gd name="T3" fmla="*/ 436 h 43200"/>
                    <a:gd name="T4" fmla="*/ 21600 w 432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3200" fill="none" extrusionOk="0">
                      <a:moveTo>
                        <a:pt x="21599" y="0"/>
                      </a:move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11334"/>
                        <a:pt x="7225" y="2486"/>
                        <a:pt x="17283" y="435"/>
                      </a:cubicBezTo>
                    </a:path>
                    <a:path w="43200" h="43200" stroke="0" extrusionOk="0">
                      <a:moveTo>
                        <a:pt x="21599" y="0"/>
                      </a:move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11334"/>
                        <a:pt x="7225" y="2486"/>
                        <a:pt x="17283" y="43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CC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  <p:sp>
              <p:nvSpPr>
                <p:cNvPr id="253983" name="Arc 31"/>
                <p:cNvSpPr>
                  <a:spLocks/>
                </p:cNvSpPr>
                <p:nvPr/>
              </p:nvSpPr>
              <p:spPr bwMode="auto">
                <a:xfrm>
                  <a:off x="1440" y="2784"/>
                  <a:ext cx="336" cy="144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43200"/>
                    <a:gd name="T1" fmla="*/ 0 h 43200"/>
                    <a:gd name="T2" fmla="*/ 17284 w 43200"/>
                    <a:gd name="T3" fmla="*/ 436 h 43200"/>
                    <a:gd name="T4" fmla="*/ 21600 w 432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3200" fill="none" extrusionOk="0">
                      <a:moveTo>
                        <a:pt x="21599" y="0"/>
                      </a:move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11334"/>
                        <a:pt x="7225" y="2486"/>
                        <a:pt x="17283" y="435"/>
                      </a:cubicBezTo>
                    </a:path>
                    <a:path w="43200" h="43200" stroke="0" extrusionOk="0">
                      <a:moveTo>
                        <a:pt x="21599" y="0"/>
                      </a:move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11334"/>
                        <a:pt x="7225" y="2486"/>
                        <a:pt x="17283" y="43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CC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  <p:sp>
              <p:nvSpPr>
                <p:cNvPr id="253984" name="Arc 32"/>
                <p:cNvSpPr>
                  <a:spLocks/>
                </p:cNvSpPr>
                <p:nvPr/>
              </p:nvSpPr>
              <p:spPr bwMode="auto">
                <a:xfrm>
                  <a:off x="1440" y="2832"/>
                  <a:ext cx="336" cy="144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43200"/>
                    <a:gd name="T1" fmla="*/ 0 h 43200"/>
                    <a:gd name="T2" fmla="*/ 17284 w 43200"/>
                    <a:gd name="T3" fmla="*/ 436 h 43200"/>
                    <a:gd name="T4" fmla="*/ 21600 w 432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3200" fill="none" extrusionOk="0">
                      <a:moveTo>
                        <a:pt x="21599" y="0"/>
                      </a:move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11334"/>
                        <a:pt x="7225" y="2486"/>
                        <a:pt x="17283" y="435"/>
                      </a:cubicBezTo>
                    </a:path>
                    <a:path w="43200" h="43200" stroke="0" extrusionOk="0">
                      <a:moveTo>
                        <a:pt x="21599" y="0"/>
                      </a:move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11334"/>
                        <a:pt x="7225" y="2486"/>
                        <a:pt x="17283" y="43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CC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  <p:sp>
              <p:nvSpPr>
                <p:cNvPr id="253985" name="Arc 33"/>
                <p:cNvSpPr>
                  <a:spLocks/>
                </p:cNvSpPr>
                <p:nvPr/>
              </p:nvSpPr>
              <p:spPr bwMode="auto">
                <a:xfrm>
                  <a:off x="1440" y="2880"/>
                  <a:ext cx="336" cy="144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43200"/>
                    <a:gd name="T1" fmla="*/ 0 h 43200"/>
                    <a:gd name="T2" fmla="*/ 17284 w 43200"/>
                    <a:gd name="T3" fmla="*/ 436 h 43200"/>
                    <a:gd name="T4" fmla="*/ 21600 w 432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3200" fill="none" extrusionOk="0">
                      <a:moveTo>
                        <a:pt x="21599" y="0"/>
                      </a:move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11334"/>
                        <a:pt x="7225" y="2486"/>
                        <a:pt x="17283" y="435"/>
                      </a:cubicBezTo>
                    </a:path>
                    <a:path w="43200" h="43200" stroke="0" extrusionOk="0">
                      <a:moveTo>
                        <a:pt x="21599" y="0"/>
                      </a:move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11334"/>
                        <a:pt x="7225" y="2486"/>
                        <a:pt x="17283" y="43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CC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</p:grpSp>
          <p:sp>
            <p:nvSpPr>
              <p:cNvPr id="253986" name="Freeform 34"/>
              <p:cNvSpPr>
                <a:spLocks/>
              </p:cNvSpPr>
              <p:nvPr/>
            </p:nvSpPr>
            <p:spPr bwMode="auto">
              <a:xfrm>
                <a:off x="4224" y="816"/>
                <a:ext cx="1200" cy="240"/>
              </a:xfrm>
              <a:custGeom>
                <a:avLst/>
                <a:gdLst>
                  <a:gd name="T0" fmla="*/ 0 w 1200"/>
                  <a:gd name="T1" fmla="*/ 240 h 240"/>
                  <a:gd name="T2" fmla="*/ 0 w 1200"/>
                  <a:gd name="T3" fmla="*/ 0 h 240"/>
                  <a:gd name="T4" fmla="*/ 1200 w 1200"/>
                  <a:gd name="T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0" h="240">
                    <a:moveTo>
                      <a:pt x="0" y="240"/>
                    </a:moveTo>
                    <a:lnTo>
                      <a:pt x="0" y="0"/>
                    </a:lnTo>
                    <a:lnTo>
                      <a:pt x="120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253987" name="Line 35"/>
              <p:cNvSpPr>
                <a:spLocks noChangeShapeType="1"/>
              </p:cNvSpPr>
              <p:nvPr/>
            </p:nvSpPr>
            <p:spPr bwMode="auto">
              <a:xfrm>
                <a:off x="4992" y="91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253988" name="Text Box 36"/>
              <p:cNvSpPr txBox="1">
                <a:spLocks noChangeArrowheads="1"/>
              </p:cNvSpPr>
              <p:nvPr/>
            </p:nvSpPr>
            <p:spPr bwMode="auto">
              <a:xfrm>
                <a:off x="4917" y="1248"/>
                <a:ext cx="21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006600"/>
                    </a:solidFill>
                  </a:rPr>
                  <a:t>C</a:t>
                </a:r>
              </a:p>
            </p:txBody>
          </p:sp>
          <p:sp>
            <p:nvSpPr>
              <p:cNvPr id="253989" name="Text Box 37"/>
              <p:cNvSpPr txBox="1">
                <a:spLocks noChangeArrowheads="1"/>
              </p:cNvSpPr>
              <p:nvPr/>
            </p:nvSpPr>
            <p:spPr bwMode="auto">
              <a:xfrm>
                <a:off x="3979" y="1632"/>
                <a:ext cx="37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chemeClr val="bg1"/>
                    </a:solidFill>
                  </a:rPr>
                  <a:t>A, B</a:t>
                </a:r>
              </a:p>
            </p:txBody>
          </p:sp>
          <p:sp>
            <p:nvSpPr>
              <p:cNvPr id="253990" name="Line 38"/>
              <p:cNvSpPr>
                <a:spLocks noChangeShapeType="1"/>
              </p:cNvSpPr>
              <p:nvPr/>
            </p:nvSpPr>
            <p:spPr bwMode="auto">
              <a:xfrm>
                <a:off x="4464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FF99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253991" name="Line 39"/>
              <p:cNvSpPr>
                <a:spLocks noChangeShapeType="1"/>
              </p:cNvSpPr>
              <p:nvPr/>
            </p:nvSpPr>
            <p:spPr bwMode="auto">
              <a:xfrm>
                <a:off x="4464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FF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253992" name="Rectangle 40"/>
              <p:cNvSpPr>
                <a:spLocks noChangeArrowheads="1"/>
              </p:cNvSpPr>
              <p:nvPr/>
            </p:nvSpPr>
            <p:spPr bwMode="auto">
              <a:xfrm>
                <a:off x="4752" y="720"/>
                <a:ext cx="528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53993" name="Freeform 41"/>
              <p:cNvSpPr>
                <a:spLocks/>
              </p:cNvSpPr>
              <p:nvPr/>
            </p:nvSpPr>
            <p:spPr bwMode="auto">
              <a:xfrm>
                <a:off x="4800" y="576"/>
                <a:ext cx="432" cy="384"/>
              </a:xfrm>
              <a:custGeom>
                <a:avLst/>
                <a:gdLst>
                  <a:gd name="T0" fmla="*/ 0 w 432"/>
                  <a:gd name="T1" fmla="*/ 0 h 384"/>
                  <a:gd name="T2" fmla="*/ 240 w 432"/>
                  <a:gd name="T3" fmla="*/ 192 h 384"/>
                  <a:gd name="T4" fmla="*/ 96 w 432"/>
                  <a:gd name="T5" fmla="*/ 192 h 384"/>
                  <a:gd name="T6" fmla="*/ 432 w 432"/>
                  <a:gd name="T7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2" h="384">
                    <a:moveTo>
                      <a:pt x="0" y="0"/>
                    </a:moveTo>
                    <a:lnTo>
                      <a:pt x="240" y="192"/>
                    </a:lnTo>
                    <a:lnTo>
                      <a:pt x="96" y="192"/>
                    </a:lnTo>
                    <a:lnTo>
                      <a:pt x="432" y="38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917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ext Box 2"/>
          <p:cNvSpPr txBox="1">
            <a:spLocks noChangeArrowheads="1"/>
          </p:cNvSpPr>
          <p:nvPr/>
        </p:nvSpPr>
        <p:spPr bwMode="auto">
          <a:xfrm>
            <a:off x="3200400" y="0"/>
            <a:ext cx="625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Selectivity and Yield (Chapter 6)</a:t>
            </a:r>
          </a:p>
        </p:txBody>
      </p:sp>
      <p:grpSp>
        <p:nvGrpSpPr>
          <p:cNvPr id="254979" name="Group 3"/>
          <p:cNvGrpSpPr>
            <a:grpSpLocks/>
          </p:cNvGrpSpPr>
          <p:nvPr/>
        </p:nvGrpSpPr>
        <p:grpSpPr bwMode="auto">
          <a:xfrm>
            <a:off x="2081214" y="762000"/>
            <a:ext cx="7764463" cy="1955800"/>
            <a:chOff x="351" y="480"/>
            <a:chExt cx="4891" cy="1232"/>
          </a:xfrm>
        </p:grpSpPr>
        <p:graphicFrame>
          <p:nvGraphicFramePr>
            <p:cNvPr id="254980" name="Object 4"/>
            <p:cNvGraphicFramePr>
              <a:graphicFrameLocks noChangeAspect="1"/>
            </p:cNvGraphicFramePr>
            <p:nvPr/>
          </p:nvGraphicFramePr>
          <p:xfrm>
            <a:off x="2325" y="1200"/>
            <a:ext cx="560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7" name="Equation" r:id="rId3" imgW="672840" imgH="431640" progId="Equation.3">
                    <p:embed/>
                  </p:oleObj>
                </mc:Choice>
                <mc:Fallback>
                  <p:oleObj name="Equation" r:id="rId3" imgW="6728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5" y="1200"/>
                          <a:ext cx="560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66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54981" name="Group 5"/>
            <p:cNvGrpSpPr>
              <a:grpSpLocks/>
            </p:cNvGrpSpPr>
            <p:nvPr/>
          </p:nvGrpSpPr>
          <p:grpSpPr bwMode="auto">
            <a:xfrm>
              <a:off x="351" y="480"/>
              <a:ext cx="4891" cy="1232"/>
              <a:chOff x="351" y="480"/>
              <a:chExt cx="4891" cy="1232"/>
            </a:xfrm>
          </p:grpSpPr>
          <p:sp>
            <p:nvSpPr>
              <p:cNvPr id="254982" name="Text Box 6"/>
              <p:cNvSpPr txBox="1">
                <a:spLocks noChangeArrowheads="1"/>
              </p:cNvSpPr>
              <p:nvPr/>
            </p:nvSpPr>
            <p:spPr bwMode="auto">
              <a:xfrm>
                <a:off x="1872" y="480"/>
                <a:ext cx="29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b="1" u="sng"/>
                  <a:t>Instantaneous		Global</a:t>
                </a:r>
              </a:p>
            </p:txBody>
          </p:sp>
          <p:graphicFrame>
            <p:nvGraphicFramePr>
              <p:cNvPr id="254983" name="Object 7"/>
              <p:cNvGraphicFramePr>
                <a:graphicFrameLocks noChangeAspect="1"/>
              </p:cNvGraphicFramePr>
              <p:nvPr/>
            </p:nvGraphicFramePr>
            <p:xfrm>
              <a:off x="2304" y="720"/>
              <a:ext cx="550" cy="4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8" name="Equation" r:id="rId5" imgW="660240" imgH="431640" progId="Equation.3">
                      <p:embed/>
                    </p:oleObj>
                  </mc:Choice>
                  <mc:Fallback>
                    <p:oleObj name="Equation" r:id="rId5" imgW="660240" imgH="431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04" y="720"/>
                            <a:ext cx="550" cy="46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0066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4984" name="Object 8"/>
              <p:cNvGraphicFramePr>
                <a:graphicFrameLocks noChangeAspect="1"/>
              </p:cNvGraphicFramePr>
              <p:nvPr/>
            </p:nvGraphicFramePr>
            <p:xfrm>
              <a:off x="4178" y="720"/>
              <a:ext cx="582" cy="4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9" name="Equation" r:id="rId7" imgW="698400" imgH="431640" progId="Equation.3">
                      <p:embed/>
                    </p:oleObj>
                  </mc:Choice>
                  <mc:Fallback>
                    <p:oleObj name="Equation" r:id="rId7" imgW="698400" imgH="431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78" y="720"/>
                            <a:ext cx="582" cy="46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0066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4985" name="Object 9"/>
              <p:cNvGraphicFramePr>
                <a:graphicFrameLocks noChangeAspect="1"/>
              </p:cNvGraphicFramePr>
              <p:nvPr/>
            </p:nvGraphicFramePr>
            <p:xfrm>
              <a:off x="3792" y="1248"/>
              <a:ext cx="1450" cy="4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80" name="Equation" r:id="rId9" imgW="1739880" imgH="431640" progId="Equation.3">
                      <p:embed/>
                    </p:oleObj>
                  </mc:Choice>
                  <mc:Fallback>
                    <p:oleObj name="Equation" r:id="rId9" imgW="1739880" imgH="431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92" y="1248"/>
                            <a:ext cx="1450" cy="46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0066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4986" name="Rectangle 10"/>
              <p:cNvSpPr>
                <a:spLocks noChangeArrowheads="1"/>
              </p:cNvSpPr>
              <p:nvPr/>
            </p:nvSpPr>
            <p:spPr bwMode="auto">
              <a:xfrm>
                <a:off x="351" y="816"/>
                <a:ext cx="946" cy="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b="1" i="1">
                    <a:solidFill>
                      <a:schemeClr val="accent2"/>
                    </a:solidFill>
                  </a:rPr>
                  <a:t>Selectivity</a:t>
                </a:r>
              </a:p>
              <a:p>
                <a:endParaRPr lang="en-US" sz="2400" b="1" i="1">
                  <a:solidFill>
                    <a:schemeClr val="accent2"/>
                  </a:solidFill>
                </a:endParaRPr>
              </a:p>
              <a:p>
                <a:r>
                  <a:rPr lang="en-US" sz="2400" b="1" i="1">
                    <a:solidFill>
                      <a:schemeClr val="accent2"/>
                    </a:solidFill>
                  </a:rPr>
                  <a:t>Yield</a:t>
                </a:r>
              </a:p>
            </p:txBody>
          </p:sp>
        </p:grpSp>
      </p:grpSp>
      <p:grpSp>
        <p:nvGrpSpPr>
          <p:cNvPr id="254987" name="Group 11"/>
          <p:cNvGrpSpPr>
            <a:grpSpLocks/>
          </p:cNvGrpSpPr>
          <p:nvPr/>
        </p:nvGrpSpPr>
        <p:grpSpPr bwMode="auto">
          <a:xfrm>
            <a:off x="2108201" y="2819402"/>
            <a:ext cx="5737225" cy="1643063"/>
            <a:chOff x="368" y="1776"/>
            <a:chExt cx="3614" cy="1035"/>
          </a:xfrm>
        </p:grpSpPr>
        <p:sp>
          <p:nvSpPr>
            <p:cNvPr id="254988" name="Text Box 12"/>
            <p:cNvSpPr txBox="1">
              <a:spLocks noChangeArrowheads="1"/>
            </p:cNvSpPr>
            <p:nvPr/>
          </p:nvSpPr>
          <p:spPr bwMode="auto">
            <a:xfrm>
              <a:off x="368" y="1776"/>
              <a:ext cx="2707" cy="1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2400" i="1" u="sng"/>
                <a:t>Example</a:t>
              </a:r>
              <a:endParaRPr lang="en-US" sz="2400"/>
            </a:p>
            <a:p>
              <a:pPr>
                <a:lnSpc>
                  <a:spcPct val="140000"/>
                </a:lnSpc>
              </a:pPr>
              <a:r>
                <a:rPr lang="en-US" sz="2400"/>
                <a:t>Desired Reaction:	 A + B </a:t>
              </a:r>
              <a:r>
                <a:rPr lang="en-US" sz="2400">
                  <a:sym typeface="Symbol" panose="05050102010706020507" pitchFamily="18" charset="2"/>
                </a:rPr>
                <a:t> D</a:t>
              </a:r>
              <a:endParaRPr lang="en-US" sz="2400"/>
            </a:p>
            <a:p>
              <a:pPr>
                <a:lnSpc>
                  <a:spcPct val="140000"/>
                </a:lnSpc>
              </a:pPr>
              <a:r>
                <a:rPr lang="en-US" sz="2400"/>
                <a:t>Undesired Reaction:	 A + B </a:t>
              </a:r>
              <a:r>
                <a:rPr lang="en-US" sz="2400">
                  <a:sym typeface="Symbol" panose="05050102010706020507" pitchFamily="18" charset="2"/>
                </a:rPr>
                <a:t> U</a:t>
              </a:r>
            </a:p>
          </p:txBody>
        </p:sp>
        <p:graphicFrame>
          <p:nvGraphicFramePr>
            <p:cNvPr id="254989" name="Object 13"/>
            <p:cNvGraphicFramePr>
              <a:graphicFrameLocks noChangeAspect="1"/>
            </p:cNvGraphicFramePr>
            <p:nvPr/>
          </p:nvGraphicFramePr>
          <p:xfrm>
            <a:off x="3264" y="2208"/>
            <a:ext cx="698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1" name="Equation" r:id="rId11" imgW="838080" imgH="228600" progId="Equation.3">
                    <p:embed/>
                  </p:oleObj>
                </mc:Choice>
                <mc:Fallback>
                  <p:oleObj name="Equation" r:id="rId11" imgW="8380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2208"/>
                          <a:ext cx="698" cy="2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66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4990" name="Object 14"/>
            <p:cNvGraphicFramePr>
              <a:graphicFrameLocks noChangeAspect="1"/>
            </p:cNvGraphicFramePr>
            <p:nvPr/>
          </p:nvGraphicFramePr>
          <p:xfrm>
            <a:off x="3264" y="2496"/>
            <a:ext cx="718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2" name="Equation" r:id="rId13" imgW="863280" imgH="241200" progId="Equation.3">
                    <p:embed/>
                  </p:oleObj>
                </mc:Choice>
                <mc:Fallback>
                  <p:oleObj name="Equation" r:id="rId13" imgW="8632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2496"/>
                          <a:ext cx="718" cy="2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66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4991" name="Object 15"/>
          <p:cNvGraphicFramePr>
            <a:graphicFrameLocks noChangeAspect="1"/>
          </p:cNvGraphicFramePr>
          <p:nvPr/>
        </p:nvGraphicFramePr>
        <p:xfrm>
          <a:off x="2057400" y="5257800"/>
          <a:ext cx="2300288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15" imgW="1739880" imgH="457200" progId="Equation.3">
                  <p:embed/>
                </p:oleObj>
              </mc:Choice>
              <mc:Fallback>
                <p:oleObj name="Equation" r:id="rId15" imgW="1739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257800"/>
                        <a:ext cx="2300288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992" name="Line 16"/>
          <p:cNvSpPr>
            <a:spLocks noChangeShapeType="1"/>
          </p:cNvSpPr>
          <p:nvPr/>
        </p:nvSpPr>
        <p:spPr bwMode="auto">
          <a:xfrm flipV="1">
            <a:off x="4495800" y="4495800"/>
            <a:ext cx="3048000" cy="2057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54993" name="Line 17"/>
          <p:cNvSpPr>
            <a:spLocks noChangeShapeType="1"/>
          </p:cNvSpPr>
          <p:nvPr/>
        </p:nvSpPr>
        <p:spPr bwMode="auto">
          <a:xfrm>
            <a:off x="1524000" y="2743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54994" name="Text Box 18"/>
          <p:cNvSpPr txBox="1">
            <a:spLocks noChangeArrowheads="1"/>
          </p:cNvSpPr>
          <p:nvPr/>
        </p:nvSpPr>
        <p:spPr bwMode="auto">
          <a:xfrm>
            <a:off x="4876800" y="5670551"/>
            <a:ext cx="3581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accent2"/>
                </a:solidFill>
              </a:rPr>
              <a:t>We can use </a:t>
            </a:r>
          </a:p>
          <a:p>
            <a:pPr algn="ctr"/>
            <a:r>
              <a:rPr lang="en-US" sz="2400">
                <a:solidFill>
                  <a:schemeClr val="accent2"/>
                </a:solidFill>
              </a:rPr>
              <a:t>a semi-batch reactor</a:t>
            </a:r>
          </a:p>
          <a:p>
            <a:pPr algn="ctr"/>
            <a:r>
              <a:rPr lang="en-US" sz="2400">
                <a:solidFill>
                  <a:schemeClr val="accent2"/>
                </a:solidFill>
              </a:rPr>
              <a:t>to maximize selectivity</a:t>
            </a:r>
          </a:p>
        </p:txBody>
      </p:sp>
      <p:sp>
        <p:nvSpPr>
          <p:cNvPr id="254995" name="AutoShape 19"/>
          <p:cNvSpPr>
            <a:spLocks noChangeArrowheads="1"/>
          </p:cNvSpPr>
          <p:nvPr/>
        </p:nvSpPr>
        <p:spPr bwMode="auto">
          <a:xfrm>
            <a:off x="8915400" y="4953000"/>
            <a:ext cx="1295400" cy="1066800"/>
          </a:xfrm>
          <a:prstGeom prst="can">
            <a:avLst>
              <a:gd name="adj" fmla="val 45611"/>
            </a:avLst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grpSp>
        <p:nvGrpSpPr>
          <p:cNvPr id="254996" name="Group 20"/>
          <p:cNvGrpSpPr>
            <a:grpSpLocks/>
          </p:cNvGrpSpPr>
          <p:nvPr/>
        </p:nvGrpSpPr>
        <p:grpSpPr bwMode="auto">
          <a:xfrm>
            <a:off x="8991601" y="3429001"/>
            <a:ext cx="498475" cy="507539"/>
            <a:chOff x="1008" y="1248"/>
            <a:chExt cx="388" cy="826"/>
          </a:xfrm>
        </p:grpSpPr>
        <p:sp>
          <p:nvSpPr>
            <p:cNvPr id="254997" name="Rectangle 21"/>
            <p:cNvSpPr>
              <a:spLocks noChangeArrowheads="1"/>
            </p:cNvSpPr>
            <p:nvPr/>
          </p:nvSpPr>
          <p:spPr bwMode="auto">
            <a:xfrm>
              <a:off x="1008" y="1248"/>
              <a:ext cx="48" cy="38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54998" name="Oval 22"/>
            <p:cNvSpPr>
              <a:spLocks noChangeArrowheads="1"/>
            </p:cNvSpPr>
            <p:nvPr/>
          </p:nvSpPr>
          <p:spPr bwMode="auto">
            <a:xfrm>
              <a:off x="1008" y="1728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54999" name="Oval 23"/>
            <p:cNvSpPr>
              <a:spLocks noChangeArrowheads="1"/>
            </p:cNvSpPr>
            <p:nvPr/>
          </p:nvSpPr>
          <p:spPr bwMode="auto">
            <a:xfrm>
              <a:off x="1008" y="1872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55000" name="Text Box 24"/>
            <p:cNvSpPr txBox="1">
              <a:spLocks noChangeArrowheads="1"/>
            </p:cNvSpPr>
            <p:nvPr/>
          </p:nvSpPr>
          <p:spPr bwMode="auto">
            <a:xfrm>
              <a:off x="1118" y="1323"/>
              <a:ext cx="278" cy="7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</a:rPr>
                <a:t>B</a:t>
              </a:r>
              <a:endParaRPr lang="en-US" sz="2400"/>
            </a:p>
          </p:txBody>
        </p:sp>
      </p:grpSp>
      <p:sp>
        <p:nvSpPr>
          <p:cNvPr id="255001" name="AutoShape 25"/>
          <p:cNvSpPr>
            <a:spLocks noChangeArrowheads="1"/>
          </p:cNvSpPr>
          <p:nvPr/>
        </p:nvSpPr>
        <p:spPr bwMode="auto">
          <a:xfrm>
            <a:off x="8915400" y="4572000"/>
            <a:ext cx="1295400" cy="1447800"/>
          </a:xfrm>
          <a:prstGeom prst="can">
            <a:avLst>
              <a:gd name="adj" fmla="val 50977"/>
            </a:avLst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55002" name="AutoShape 26"/>
          <p:cNvSpPr>
            <a:spLocks noChangeArrowheads="1"/>
          </p:cNvSpPr>
          <p:nvPr/>
        </p:nvSpPr>
        <p:spPr bwMode="auto">
          <a:xfrm>
            <a:off x="8915400" y="4114800"/>
            <a:ext cx="1295400" cy="1905000"/>
          </a:xfrm>
          <a:prstGeom prst="can">
            <a:avLst>
              <a:gd name="adj" fmla="val 67075"/>
            </a:avLst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ar-IQ" sz="2400"/>
          </a:p>
        </p:txBody>
      </p:sp>
      <p:grpSp>
        <p:nvGrpSpPr>
          <p:cNvPr id="255003" name="Group 27"/>
          <p:cNvGrpSpPr>
            <a:grpSpLocks/>
          </p:cNvGrpSpPr>
          <p:nvPr/>
        </p:nvGrpSpPr>
        <p:grpSpPr bwMode="auto">
          <a:xfrm>
            <a:off x="8915400" y="3657601"/>
            <a:ext cx="1295400" cy="2397125"/>
            <a:chOff x="912" y="1392"/>
            <a:chExt cx="1008" cy="1920"/>
          </a:xfrm>
        </p:grpSpPr>
        <p:grpSp>
          <p:nvGrpSpPr>
            <p:cNvPr id="255004" name="Group 28"/>
            <p:cNvGrpSpPr>
              <a:grpSpLocks/>
            </p:cNvGrpSpPr>
            <p:nvPr/>
          </p:nvGrpSpPr>
          <p:grpSpPr bwMode="auto">
            <a:xfrm rot="1384424">
              <a:off x="1344" y="1392"/>
              <a:ext cx="480" cy="1344"/>
              <a:chOff x="3360" y="1776"/>
              <a:chExt cx="480" cy="960"/>
            </a:xfrm>
          </p:grpSpPr>
          <p:sp>
            <p:nvSpPr>
              <p:cNvPr id="255005" name="Oval 29"/>
              <p:cNvSpPr>
                <a:spLocks noChangeArrowheads="1"/>
              </p:cNvSpPr>
              <p:nvPr/>
            </p:nvSpPr>
            <p:spPr bwMode="auto">
              <a:xfrm>
                <a:off x="3360" y="2640"/>
                <a:ext cx="240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55006" name="Oval 30"/>
              <p:cNvSpPr>
                <a:spLocks noChangeArrowheads="1"/>
              </p:cNvSpPr>
              <p:nvPr/>
            </p:nvSpPr>
            <p:spPr bwMode="auto">
              <a:xfrm>
                <a:off x="3600" y="2640"/>
                <a:ext cx="240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55007" name="Line 31"/>
              <p:cNvSpPr>
                <a:spLocks noChangeShapeType="1"/>
              </p:cNvSpPr>
              <p:nvPr/>
            </p:nvSpPr>
            <p:spPr bwMode="auto">
              <a:xfrm>
                <a:off x="3600" y="1776"/>
                <a:ext cx="0" cy="9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IQ"/>
              </a:p>
            </p:txBody>
          </p:sp>
        </p:grpSp>
        <p:sp>
          <p:nvSpPr>
            <p:cNvPr id="255008" name="AutoShape 32"/>
            <p:cNvSpPr>
              <a:spLocks noChangeArrowheads="1"/>
            </p:cNvSpPr>
            <p:nvPr/>
          </p:nvSpPr>
          <p:spPr bwMode="auto">
            <a:xfrm>
              <a:off x="912" y="1680"/>
              <a:ext cx="1008" cy="1632"/>
            </a:xfrm>
            <a:prstGeom prst="flowChartMagneticDisk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</p:grpSp>
      <p:sp>
        <p:nvSpPr>
          <p:cNvPr id="255009" name="Text Box 33"/>
          <p:cNvSpPr txBox="1">
            <a:spLocks noChangeArrowheads="1"/>
          </p:cNvSpPr>
          <p:nvPr/>
        </p:nvSpPr>
        <p:spPr bwMode="auto">
          <a:xfrm>
            <a:off x="9482999" y="5486401"/>
            <a:ext cx="3706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A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55010" name="Line 34"/>
          <p:cNvSpPr>
            <a:spLocks noChangeShapeType="1"/>
          </p:cNvSpPr>
          <p:nvPr/>
        </p:nvSpPr>
        <p:spPr bwMode="auto">
          <a:xfrm>
            <a:off x="1524000" y="685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1724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r>
              <a:rPr lang="en-US" sz="4400" dirty="0"/>
              <a:t>Pressure Drop as a Function of Catalyst Weight in a Reactor</a:t>
            </a:r>
          </a:p>
        </p:txBody>
      </p:sp>
    </p:spTree>
    <p:extLst>
      <p:ext uri="{BB962C8B-B14F-4D97-AF65-F5344CB8AC3E}">
        <p14:creationId xmlns:p14="http://schemas.microsoft.com/office/powerpoint/2010/main" val="97380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Semi-Batch Reactors - GMBE</a:t>
            </a:r>
          </a:p>
        </p:txBody>
      </p:sp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2057400" y="914401"/>
            <a:ext cx="8229600" cy="46672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i="1"/>
              <a:t>Reactant that starts in the reactor is always the limiting reactant</a:t>
            </a:r>
          </a:p>
        </p:txBody>
      </p:sp>
      <p:sp>
        <p:nvSpPr>
          <p:cNvPr id="256004" name="Text Box 4"/>
          <p:cNvSpPr txBox="1">
            <a:spLocks noChangeArrowheads="1"/>
          </p:cNvSpPr>
          <p:nvPr/>
        </p:nvSpPr>
        <p:spPr bwMode="auto">
          <a:xfrm>
            <a:off x="1905001" y="2133600"/>
            <a:ext cx="852646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There are 3 forms of General Mole Balance Equations for Semi-Batch Reactors</a:t>
            </a:r>
          </a:p>
          <a:p>
            <a:endParaRPr lang="en-US" sz="2400"/>
          </a:p>
          <a:p>
            <a:pPr>
              <a:buFontTx/>
              <a:buChar char="•"/>
            </a:pPr>
            <a:r>
              <a:rPr lang="en-US" sz="2400"/>
              <a:t> GMBE expressed on a molar basis</a:t>
            </a:r>
          </a:p>
          <a:p>
            <a:pPr>
              <a:buFontTx/>
              <a:buChar char="•"/>
            </a:pPr>
            <a:r>
              <a:rPr lang="en-US" sz="2400"/>
              <a:t> GMBE expressed on a concentration basis</a:t>
            </a:r>
          </a:p>
          <a:p>
            <a:pPr>
              <a:buFontTx/>
              <a:buChar char="•"/>
            </a:pPr>
            <a:r>
              <a:rPr lang="en-US" sz="2400"/>
              <a:t> GMBE expressed on a conversion basis</a:t>
            </a:r>
          </a:p>
        </p:txBody>
      </p:sp>
      <p:sp>
        <p:nvSpPr>
          <p:cNvPr id="256005" name="Line 5"/>
          <p:cNvSpPr>
            <a:spLocks noChangeShapeType="1"/>
          </p:cNvSpPr>
          <p:nvPr/>
        </p:nvSpPr>
        <p:spPr bwMode="auto">
          <a:xfrm>
            <a:off x="1524000" y="609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7965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Semi-Batch Reactors - GMBE</a:t>
            </a:r>
          </a:p>
        </p:txBody>
      </p:sp>
      <p:sp>
        <p:nvSpPr>
          <p:cNvPr id="257027" name="AutoShape 3"/>
          <p:cNvSpPr>
            <a:spLocks noChangeArrowheads="1"/>
          </p:cNvSpPr>
          <p:nvPr/>
        </p:nvSpPr>
        <p:spPr bwMode="auto">
          <a:xfrm>
            <a:off x="9220200" y="3581401"/>
            <a:ext cx="1200150" cy="1495425"/>
          </a:xfrm>
          <a:prstGeom prst="flowChartMagneticDisk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grpSp>
        <p:nvGrpSpPr>
          <p:cNvPr id="257028" name="Group 4"/>
          <p:cNvGrpSpPr>
            <a:grpSpLocks/>
          </p:cNvGrpSpPr>
          <p:nvPr/>
        </p:nvGrpSpPr>
        <p:grpSpPr bwMode="auto">
          <a:xfrm rot="1384424">
            <a:off x="9788525" y="2560639"/>
            <a:ext cx="482600" cy="1709737"/>
            <a:chOff x="3360" y="1776"/>
            <a:chExt cx="480" cy="960"/>
          </a:xfrm>
        </p:grpSpPr>
        <p:sp>
          <p:nvSpPr>
            <p:cNvPr id="257029" name="Oval 5"/>
            <p:cNvSpPr>
              <a:spLocks noChangeArrowheads="1"/>
            </p:cNvSpPr>
            <p:nvPr/>
          </p:nvSpPr>
          <p:spPr bwMode="auto">
            <a:xfrm>
              <a:off x="3360" y="2640"/>
              <a:ext cx="240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57030" name="Oval 6"/>
            <p:cNvSpPr>
              <a:spLocks noChangeArrowheads="1"/>
            </p:cNvSpPr>
            <p:nvPr/>
          </p:nvSpPr>
          <p:spPr bwMode="auto">
            <a:xfrm>
              <a:off x="3600" y="2640"/>
              <a:ext cx="240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57031" name="Line 7"/>
            <p:cNvSpPr>
              <a:spLocks noChangeShapeType="1"/>
            </p:cNvSpPr>
            <p:nvPr/>
          </p:nvSpPr>
          <p:spPr bwMode="auto">
            <a:xfrm>
              <a:off x="3600" y="1776"/>
              <a:ext cx="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</p:grpSp>
      <p:sp>
        <p:nvSpPr>
          <p:cNvPr id="257032" name="AutoShape 8"/>
          <p:cNvSpPr>
            <a:spLocks noChangeArrowheads="1"/>
          </p:cNvSpPr>
          <p:nvPr/>
        </p:nvSpPr>
        <p:spPr bwMode="auto">
          <a:xfrm>
            <a:off x="9220200" y="3114675"/>
            <a:ext cx="1200150" cy="1962150"/>
          </a:xfrm>
          <a:prstGeom prst="flowChartMagneticDisk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57033" name="Rectangle 9"/>
          <p:cNvSpPr>
            <a:spLocks noChangeArrowheads="1"/>
          </p:cNvSpPr>
          <p:nvPr/>
        </p:nvSpPr>
        <p:spPr bwMode="auto">
          <a:xfrm>
            <a:off x="9448800" y="2438400"/>
            <a:ext cx="76200" cy="533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57034" name="Text Box 10"/>
          <p:cNvSpPr txBox="1">
            <a:spLocks noChangeArrowheads="1"/>
          </p:cNvSpPr>
          <p:nvPr/>
        </p:nvSpPr>
        <p:spPr bwMode="auto">
          <a:xfrm>
            <a:off x="1828801" y="914400"/>
            <a:ext cx="3433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u="sng">
                <a:solidFill>
                  <a:srgbClr val="006600"/>
                </a:solidFill>
              </a:rPr>
              <a:t>1. GMBE on a molar basis</a:t>
            </a:r>
          </a:p>
        </p:txBody>
      </p:sp>
      <p:sp>
        <p:nvSpPr>
          <p:cNvPr id="257035" name="Rectangle 11"/>
          <p:cNvSpPr>
            <a:spLocks noChangeArrowheads="1"/>
          </p:cNvSpPr>
          <p:nvPr/>
        </p:nvSpPr>
        <p:spPr bwMode="auto">
          <a:xfrm>
            <a:off x="1905000" y="1676400"/>
            <a:ext cx="3886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sz="2400"/>
              <a:t>Input - Output + Gen = Accu.</a:t>
            </a:r>
          </a:p>
        </p:txBody>
      </p:sp>
      <p:graphicFrame>
        <p:nvGraphicFramePr>
          <p:cNvPr id="257036" name="Object 12"/>
          <p:cNvGraphicFramePr>
            <a:graphicFrameLocks noChangeAspect="1"/>
          </p:cNvGraphicFramePr>
          <p:nvPr/>
        </p:nvGraphicFramePr>
        <p:xfrm>
          <a:off x="2209801" y="2743201"/>
          <a:ext cx="284162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3" imgW="1295280" imgH="393480" progId="Equation.3">
                  <p:embed/>
                </p:oleObj>
              </mc:Choice>
              <mc:Fallback>
                <p:oleObj name="Equation" r:id="rId3" imgW="1295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2743201"/>
                        <a:ext cx="2841625" cy="8604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37" name="Object 13"/>
          <p:cNvGraphicFramePr>
            <a:graphicFrameLocks noChangeAspect="1"/>
          </p:cNvGraphicFramePr>
          <p:nvPr/>
        </p:nvGraphicFramePr>
        <p:xfrm>
          <a:off x="2286000" y="4724401"/>
          <a:ext cx="317658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5" imgW="1447560" imgH="393480" progId="Equation.3">
                  <p:embed/>
                </p:oleObj>
              </mc:Choice>
              <mc:Fallback>
                <p:oleObj name="Equation" r:id="rId5" imgW="1447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724401"/>
                        <a:ext cx="3176588" cy="8604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038" name="Text Box 14"/>
          <p:cNvSpPr txBox="1">
            <a:spLocks noChangeArrowheads="1"/>
          </p:cNvSpPr>
          <p:nvPr/>
        </p:nvSpPr>
        <p:spPr bwMode="auto">
          <a:xfrm>
            <a:off x="9630760" y="2438401"/>
            <a:ext cx="3577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</a:t>
            </a:r>
            <a:endParaRPr lang="en-US" sz="2400"/>
          </a:p>
        </p:txBody>
      </p:sp>
      <p:sp>
        <p:nvSpPr>
          <p:cNvPr id="257039" name="Text Box 15"/>
          <p:cNvSpPr txBox="1">
            <a:spLocks noChangeArrowheads="1"/>
          </p:cNvSpPr>
          <p:nvPr/>
        </p:nvSpPr>
        <p:spPr bwMode="auto">
          <a:xfrm>
            <a:off x="8686800" y="2438401"/>
            <a:ext cx="68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</a:rPr>
              <a:t>F</a:t>
            </a:r>
            <a:r>
              <a:rPr lang="en-US" sz="2400" i="1" baseline="-25000">
                <a:solidFill>
                  <a:schemeClr val="accent2"/>
                </a:solidFill>
              </a:rPr>
              <a:t>BO</a:t>
            </a:r>
          </a:p>
          <a:p>
            <a:r>
              <a:rPr lang="en-US" sz="2400" i="1">
                <a:solidFill>
                  <a:schemeClr val="accent2"/>
                </a:solidFill>
              </a:rPr>
              <a:t>v</a:t>
            </a:r>
            <a:r>
              <a:rPr lang="en-US" sz="2400" i="1" baseline="-25000">
                <a:solidFill>
                  <a:schemeClr val="accent2"/>
                </a:solidFill>
              </a:rPr>
              <a:t>O</a:t>
            </a:r>
            <a:endParaRPr lang="en-US" sz="2400" i="1">
              <a:solidFill>
                <a:schemeClr val="accent2"/>
              </a:solidFill>
            </a:endParaRPr>
          </a:p>
        </p:txBody>
      </p:sp>
      <p:sp>
        <p:nvSpPr>
          <p:cNvPr id="257040" name="Line 16"/>
          <p:cNvSpPr>
            <a:spLocks noChangeShapeType="1"/>
          </p:cNvSpPr>
          <p:nvPr/>
        </p:nvSpPr>
        <p:spPr bwMode="auto">
          <a:xfrm>
            <a:off x="9490075" y="3068638"/>
            <a:ext cx="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57041" name="Text Box 17"/>
          <p:cNvSpPr txBox="1">
            <a:spLocks noChangeArrowheads="1"/>
          </p:cNvSpPr>
          <p:nvPr/>
        </p:nvSpPr>
        <p:spPr bwMode="auto">
          <a:xfrm>
            <a:off x="2130812" y="2286001"/>
            <a:ext cx="18379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A50021"/>
                </a:solidFill>
              </a:rPr>
              <a:t>For Species A</a:t>
            </a:r>
            <a:endParaRPr lang="en-US" sz="2400"/>
          </a:p>
        </p:txBody>
      </p:sp>
      <p:sp>
        <p:nvSpPr>
          <p:cNvPr id="257042" name="Text Box 18"/>
          <p:cNvSpPr txBox="1">
            <a:spLocks noChangeArrowheads="1"/>
          </p:cNvSpPr>
          <p:nvPr/>
        </p:nvSpPr>
        <p:spPr bwMode="auto">
          <a:xfrm>
            <a:off x="2286000" y="4191000"/>
            <a:ext cx="189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For Species B</a:t>
            </a:r>
          </a:p>
        </p:txBody>
      </p:sp>
      <p:sp>
        <p:nvSpPr>
          <p:cNvPr id="257043" name="Line 19"/>
          <p:cNvSpPr>
            <a:spLocks noChangeShapeType="1"/>
          </p:cNvSpPr>
          <p:nvPr/>
        </p:nvSpPr>
        <p:spPr bwMode="auto">
          <a:xfrm>
            <a:off x="8382000" y="2209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grpSp>
        <p:nvGrpSpPr>
          <p:cNvPr id="257044" name="Group 20"/>
          <p:cNvGrpSpPr>
            <a:grpSpLocks/>
          </p:cNvGrpSpPr>
          <p:nvPr/>
        </p:nvGrpSpPr>
        <p:grpSpPr bwMode="auto">
          <a:xfrm>
            <a:off x="3733800" y="2133601"/>
            <a:ext cx="4724400" cy="3808413"/>
            <a:chOff x="1392" y="1344"/>
            <a:chExt cx="2976" cy="2399"/>
          </a:xfrm>
        </p:grpSpPr>
        <p:sp>
          <p:nvSpPr>
            <p:cNvPr id="257045" name="Line 21"/>
            <p:cNvSpPr>
              <a:spLocks noChangeShapeType="1"/>
            </p:cNvSpPr>
            <p:nvPr/>
          </p:nvSpPr>
          <p:spPr bwMode="auto">
            <a:xfrm>
              <a:off x="2688" y="1344"/>
              <a:ext cx="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57046" name="Text Box 22"/>
            <p:cNvSpPr txBox="1">
              <a:spLocks noChangeArrowheads="1"/>
            </p:cNvSpPr>
            <p:nvPr/>
          </p:nvSpPr>
          <p:spPr bwMode="auto">
            <a:xfrm>
              <a:off x="2832" y="1728"/>
              <a:ext cx="153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400">
                  <a:solidFill>
                    <a:srgbClr val="006600"/>
                  </a:solidFill>
                </a:rPr>
                <a:t>Constant Density Systems</a:t>
              </a:r>
            </a:p>
          </p:txBody>
        </p:sp>
        <p:graphicFrame>
          <p:nvGraphicFramePr>
            <p:cNvPr id="257047" name="Object 23"/>
            <p:cNvGraphicFramePr>
              <a:graphicFrameLocks noChangeAspect="1"/>
            </p:cNvGraphicFramePr>
            <p:nvPr/>
          </p:nvGraphicFramePr>
          <p:xfrm>
            <a:off x="3072" y="2496"/>
            <a:ext cx="1069" cy="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9" name="Equation" r:id="rId7" imgW="774360" imgH="228600" progId="Equation.3">
                    <p:embed/>
                  </p:oleObj>
                </mc:Choice>
                <mc:Fallback>
                  <p:oleObj name="Equation" r:id="rId7" imgW="7743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2496"/>
                          <a:ext cx="1069" cy="31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66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57048" name="Group 24"/>
            <p:cNvGrpSpPr>
              <a:grpSpLocks/>
            </p:cNvGrpSpPr>
            <p:nvPr/>
          </p:nvGrpSpPr>
          <p:grpSpPr bwMode="auto">
            <a:xfrm>
              <a:off x="1392" y="1536"/>
              <a:ext cx="2261" cy="2207"/>
              <a:chOff x="1392" y="1536"/>
              <a:chExt cx="2261" cy="2207"/>
            </a:xfrm>
          </p:grpSpPr>
          <p:sp>
            <p:nvSpPr>
              <p:cNvPr id="257049" name="Oval 25"/>
              <p:cNvSpPr>
                <a:spLocks noChangeArrowheads="1"/>
              </p:cNvSpPr>
              <p:nvPr/>
            </p:nvSpPr>
            <p:spPr bwMode="auto">
              <a:xfrm>
                <a:off x="1392" y="1824"/>
                <a:ext cx="240" cy="384"/>
              </a:xfrm>
              <a:prstGeom prst="ellips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57050" name="Oval 26"/>
              <p:cNvSpPr>
                <a:spLocks noChangeArrowheads="1"/>
              </p:cNvSpPr>
              <p:nvPr/>
            </p:nvSpPr>
            <p:spPr bwMode="auto">
              <a:xfrm>
                <a:off x="1680" y="3072"/>
                <a:ext cx="240" cy="384"/>
              </a:xfrm>
              <a:prstGeom prst="ellips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57051" name="Arc 27"/>
              <p:cNvSpPr>
                <a:spLocks/>
              </p:cNvSpPr>
              <p:nvPr/>
            </p:nvSpPr>
            <p:spPr bwMode="auto">
              <a:xfrm rot="-1880289">
                <a:off x="1680" y="1536"/>
                <a:ext cx="1296" cy="57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66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57052" name="Arc 28"/>
              <p:cNvSpPr>
                <a:spLocks/>
              </p:cNvSpPr>
              <p:nvPr/>
            </p:nvSpPr>
            <p:spPr bwMode="auto">
              <a:xfrm rot="350294" flipV="1">
                <a:off x="1889" y="2742"/>
                <a:ext cx="1764" cy="1001"/>
              </a:xfrm>
              <a:custGeom>
                <a:avLst/>
                <a:gdLst>
                  <a:gd name="G0" fmla="+- 16079 0 0"/>
                  <a:gd name="G1" fmla="+- 21600 0 0"/>
                  <a:gd name="G2" fmla="+- 21600 0 0"/>
                  <a:gd name="T0" fmla="*/ 0 w 37679"/>
                  <a:gd name="T1" fmla="*/ 7177 h 25197"/>
                  <a:gd name="T2" fmla="*/ 37377 w 37679"/>
                  <a:gd name="T3" fmla="*/ 25197 h 25197"/>
                  <a:gd name="T4" fmla="*/ 16079 w 37679"/>
                  <a:gd name="T5" fmla="*/ 21600 h 25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679" h="25197" fill="none" extrusionOk="0">
                    <a:moveTo>
                      <a:pt x="-1" y="7176"/>
                    </a:moveTo>
                    <a:cubicBezTo>
                      <a:pt x="4097" y="2609"/>
                      <a:pt x="9943" y="0"/>
                      <a:pt x="16079" y="0"/>
                    </a:cubicBezTo>
                    <a:cubicBezTo>
                      <a:pt x="28008" y="0"/>
                      <a:pt x="37679" y="9670"/>
                      <a:pt x="37679" y="21600"/>
                    </a:cubicBezTo>
                    <a:cubicBezTo>
                      <a:pt x="37679" y="22805"/>
                      <a:pt x="37578" y="24008"/>
                      <a:pt x="37377" y="25197"/>
                    </a:cubicBezTo>
                  </a:path>
                  <a:path w="37679" h="25197" stroke="0" extrusionOk="0">
                    <a:moveTo>
                      <a:pt x="-1" y="7176"/>
                    </a:moveTo>
                    <a:cubicBezTo>
                      <a:pt x="4097" y="2609"/>
                      <a:pt x="9943" y="0"/>
                      <a:pt x="16079" y="0"/>
                    </a:cubicBezTo>
                    <a:cubicBezTo>
                      <a:pt x="28008" y="0"/>
                      <a:pt x="37679" y="9670"/>
                      <a:pt x="37679" y="21600"/>
                    </a:cubicBezTo>
                    <a:cubicBezTo>
                      <a:pt x="37679" y="22805"/>
                      <a:pt x="37578" y="24008"/>
                      <a:pt x="37377" y="25197"/>
                    </a:cubicBezTo>
                    <a:lnTo>
                      <a:pt x="16079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66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IQ"/>
              </a:p>
            </p:txBody>
          </p:sp>
        </p:grpSp>
      </p:grpSp>
      <p:sp>
        <p:nvSpPr>
          <p:cNvPr id="257053" name="Line 29"/>
          <p:cNvSpPr>
            <a:spLocks noChangeShapeType="1"/>
          </p:cNvSpPr>
          <p:nvPr/>
        </p:nvSpPr>
        <p:spPr bwMode="auto">
          <a:xfrm>
            <a:off x="1524000" y="609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2154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8839200" y="5257800"/>
            <a:ext cx="1371600" cy="990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58051" name="Rectangle 3"/>
          <p:cNvSpPr>
            <a:spLocks noChangeArrowheads="1"/>
          </p:cNvSpPr>
          <p:nvPr/>
        </p:nvSpPr>
        <p:spPr bwMode="auto">
          <a:xfrm>
            <a:off x="5486400" y="3733800"/>
            <a:ext cx="2286000" cy="838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58052" name="Rectangle 4"/>
          <p:cNvSpPr>
            <a:spLocks noChangeArrowheads="1"/>
          </p:cNvSpPr>
          <p:nvPr/>
        </p:nvSpPr>
        <p:spPr bwMode="auto">
          <a:xfrm>
            <a:off x="1981200" y="5867400"/>
            <a:ext cx="3124200" cy="838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Semi-Batch Reactors - GMBE</a:t>
            </a:r>
          </a:p>
        </p:txBody>
      </p:sp>
      <p:sp>
        <p:nvSpPr>
          <p:cNvPr id="258054" name="AutoShape 6"/>
          <p:cNvSpPr>
            <a:spLocks noChangeArrowheads="1"/>
          </p:cNvSpPr>
          <p:nvPr/>
        </p:nvSpPr>
        <p:spPr bwMode="auto">
          <a:xfrm>
            <a:off x="9144000" y="1914526"/>
            <a:ext cx="1200150" cy="1495425"/>
          </a:xfrm>
          <a:prstGeom prst="flowChartMagneticDisk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grpSp>
        <p:nvGrpSpPr>
          <p:cNvPr id="258055" name="Group 7"/>
          <p:cNvGrpSpPr>
            <a:grpSpLocks/>
          </p:cNvGrpSpPr>
          <p:nvPr/>
        </p:nvGrpSpPr>
        <p:grpSpPr bwMode="auto">
          <a:xfrm rot="1384424">
            <a:off x="9712325" y="893764"/>
            <a:ext cx="482600" cy="1709737"/>
            <a:chOff x="3360" y="1776"/>
            <a:chExt cx="480" cy="960"/>
          </a:xfrm>
        </p:grpSpPr>
        <p:sp>
          <p:nvSpPr>
            <p:cNvPr id="258056" name="Oval 8"/>
            <p:cNvSpPr>
              <a:spLocks noChangeArrowheads="1"/>
            </p:cNvSpPr>
            <p:nvPr/>
          </p:nvSpPr>
          <p:spPr bwMode="auto">
            <a:xfrm>
              <a:off x="3360" y="2640"/>
              <a:ext cx="240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58057" name="Oval 9"/>
            <p:cNvSpPr>
              <a:spLocks noChangeArrowheads="1"/>
            </p:cNvSpPr>
            <p:nvPr/>
          </p:nvSpPr>
          <p:spPr bwMode="auto">
            <a:xfrm>
              <a:off x="3600" y="2640"/>
              <a:ext cx="240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58058" name="Line 10"/>
            <p:cNvSpPr>
              <a:spLocks noChangeShapeType="1"/>
            </p:cNvSpPr>
            <p:nvPr/>
          </p:nvSpPr>
          <p:spPr bwMode="auto">
            <a:xfrm>
              <a:off x="3600" y="1776"/>
              <a:ext cx="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</p:grpSp>
      <p:sp>
        <p:nvSpPr>
          <p:cNvPr id="258059" name="AutoShape 11"/>
          <p:cNvSpPr>
            <a:spLocks noChangeArrowheads="1"/>
          </p:cNvSpPr>
          <p:nvPr/>
        </p:nvSpPr>
        <p:spPr bwMode="auto">
          <a:xfrm>
            <a:off x="9144000" y="1447800"/>
            <a:ext cx="1200150" cy="1962150"/>
          </a:xfrm>
          <a:prstGeom prst="flowChartMagneticDisk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58060" name="Rectangle 12"/>
          <p:cNvSpPr>
            <a:spLocks noChangeArrowheads="1"/>
          </p:cNvSpPr>
          <p:nvPr/>
        </p:nvSpPr>
        <p:spPr bwMode="auto">
          <a:xfrm>
            <a:off x="9372600" y="771525"/>
            <a:ext cx="76200" cy="533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58061" name="Text Box 13"/>
          <p:cNvSpPr txBox="1">
            <a:spLocks noChangeArrowheads="1"/>
          </p:cNvSpPr>
          <p:nvPr/>
        </p:nvSpPr>
        <p:spPr bwMode="auto">
          <a:xfrm>
            <a:off x="3326279" y="635000"/>
            <a:ext cx="33332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006600"/>
                </a:solidFill>
              </a:rPr>
              <a:t>2. GMBE on a concentration Basis</a:t>
            </a:r>
          </a:p>
        </p:txBody>
      </p:sp>
      <p:sp>
        <p:nvSpPr>
          <p:cNvPr id="258062" name="Rectangle 14"/>
          <p:cNvSpPr>
            <a:spLocks noChangeArrowheads="1"/>
          </p:cNvSpPr>
          <p:nvPr/>
        </p:nvSpPr>
        <p:spPr bwMode="auto">
          <a:xfrm>
            <a:off x="1676400" y="1219200"/>
            <a:ext cx="3886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sz="2400"/>
              <a:t>Input - Output + Gen = Accu.</a:t>
            </a:r>
          </a:p>
        </p:txBody>
      </p:sp>
      <p:graphicFrame>
        <p:nvGraphicFramePr>
          <p:cNvPr id="258063" name="Object 15"/>
          <p:cNvGraphicFramePr>
            <a:graphicFrameLocks noChangeAspect="1"/>
          </p:cNvGraphicFramePr>
          <p:nvPr/>
        </p:nvGraphicFramePr>
        <p:xfrm>
          <a:off x="1828801" y="2057401"/>
          <a:ext cx="284162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3" imgW="1295280" imgH="393480" progId="Equation.3">
                  <p:embed/>
                </p:oleObj>
              </mc:Choice>
              <mc:Fallback>
                <p:oleObj name="Equation" r:id="rId3" imgW="1295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2057401"/>
                        <a:ext cx="2841625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64" name="Object 16"/>
          <p:cNvGraphicFramePr>
            <a:graphicFrameLocks noChangeAspect="1"/>
          </p:cNvGraphicFramePr>
          <p:nvPr/>
        </p:nvGraphicFramePr>
        <p:xfrm>
          <a:off x="1905000" y="5029201"/>
          <a:ext cx="317658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5" imgW="1447560" imgH="393480" progId="Equation.3">
                  <p:embed/>
                </p:oleObj>
              </mc:Choice>
              <mc:Fallback>
                <p:oleObj name="Equation" r:id="rId5" imgW="1447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029201"/>
                        <a:ext cx="3176588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8065" name="Text Box 17"/>
          <p:cNvSpPr txBox="1">
            <a:spLocks noChangeArrowheads="1"/>
          </p:cNvSpPr>
          <p:nvPr/>
        </p:nvSpPr>
        <p:spPr bwMode="auto">
          <a:xfrm>
            <a:off x="9554560" y="771526"/>
            <a:ext cx="3577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</a:t>
            </a:r>
            <a:endParaRPr lang="en-US" sz="2400"/>
          </a:p>
        </p:txBody>
      </p:sp>
      <p:sp>
        <p:nvSpPr>
          <p:cNvPr id="258066" name="Text Box 18"/>
          <p:cNvSpPr txBox="1">
            <a:spLocks noChangeArrowheads="1"/>
          </p:cNvSpPr>
          <p:nvPr/>
        </p:nvSpPr>
        <p:spPr bwMode="auto">
          <a:xfrm>
            <a:off x="8610600" y="771526"/>
            <a:ext cx="68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</a:rPr>
              <a:t>F</a:t>
            </a:r>
            <a:r>
              <a:rPr lang="en-US" sz="2400" i="1" baseline="-25000">
                <a:solidFill>
                  <a:schemeClr val="accent2"/>
                </a:solidFill>
              </a:rPr>
              <a:t>BO</a:t>
            </a:r>
          </a:p>
          <a:p>
            <a:r>
              <a:rPr lang="en-US" sz="2400" i="1">
                <a:solidFill>
                  <a:schemeClr val="accent2"/>
                </a:solidFill>
              </a:rPr>
              <a:t>v</a:t>
            </a:r>
            <a:r>
              <a:rPr lang="en-US" sz="2400" i="1" baseline="-25000">
                <a:solidFill>
                  <a:schemeClr val="accent2"/>
                </a:solidFill>
              </a:rPr>
              <a:t>O</a:t>
            </a:r>
            <a:endParaRPr lang="en-US" sz="2400" i="1">
              <a:solidFill>
                <a:schemeClr val="accent2"/>
              </a:solidFill>
            </a:endParaRPr>
          </a:p>
        </p:txBody>
      </p:sp>
      <p:sp>
        <p:nvSpPr>
          <p:cNvPr id="258067" name="Line 19"/>
          <p:cNvSpPr>
            <a:spLocks noChangeShapeType="1"/>
          </p:cNvSpPr>
          <p:nvPr/>
        </p:nvSpPr>
        <p:spPr bwMode="auto">
          <a:xfrm>
            <a:off x="9413875" y="1401763"/>
            <a:ext cx="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58068" name="Text Box 20"/>
          <p:cNvSpPr txBox="1">
            <a:spLocks noChangeArrowheads="1"/>
          </p:cNvSpPr>
          <p:nvPr/>
        </p:nvSpPr>
        <p:spPr bwMode="auto">
          <a:xfrm>
            <a:off x="1902212" y="1676401"/>
            <a:ext cx="18379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u="sng">
                <a:solidFill>
                  <a:srgbClr val="A50021"/>
                </a:solidFill>
              </a:rPr>
              <a:t>For Species A</a:t>
            </a:r>
            <a:endParaRPr lang="en-US" sz="2400"/>
          </a:p>
        </p:txBody>
      </p:sp>
      <p:sp>
        <p:nvSpPr>
          <p:cNvPr id="258069" name="Text Box 21"/>
          <p:cNvSpPr txBox="1">
            <a:spLocks noChangeArrowheads="1"/>
          </p:cNvSpPr>
          <p:nvPr/>
        </p:nvSpPr>
        <p:spPr bwMode="auto">
          <a:xfrm>
            <a:off x="2105207" y="4572001"/>
            <a:ext cx="29097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u="sng">
                <a:solidFill>
                  <a:schemeClr val="accent2"/>
                </a:solidFill>
              </a:rPr>
              <a:t>Similarly for Species B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258070" name="Line 22"/>
          <p:cNvSpPr>
            <a:spLocks noChangeShapeType="1"/>
          </p:cNvSpPr>
          <p:nvPr/>
        </p:nvSpPr>
        <p:spPr bwMode="auto">
          <a:xfrm>
            <a:off x="8305800" y="847726"/>
            <a:ext cx="0" cy="6010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58071" name="Line 23"/>
          <p:cNvSpPr>
            <a:spLocks noChangeShapeType="1"/>
          </p:cNvSpPr>
          <p:nvPr/>
        </p:nvSpPr>
        <p:spPr bwMode="auto">
          <a:xfrm flipV="1">
            <a:off x="8305800" y="3803650"/>
            <a:ext cx="228600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graphicFrame>
        <p:nvGraphicFramePr>
          <p:cNvPr id="258072" name="Object 24"/>
          <p:cNvGraphicFramePr>
            <a:graphicFrameLocks noChangeAspect="1"/>
          </p:cNvGraphicFramePr>
          <p:nvPr/>
        </p:nvGraphicFramePr>
        <p:xfrm>
          <a:off x="5969000" y="2133600"/>
          <a:ext cx="172878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7" imgW="787320" imgH="215640" progId="Equation.3">
                  <p:embed/>
                </p:oleObj>
              </mc:Choice>
              <mc:Fallback>
                <p:oleObj name="Equation" r:id="rId7" imgW="787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0" y="2133600"/>
                        <a:ext cx="1728788" cy="4714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73" name="Object 25"/>
          <p:cNvGraphicFramePr>
            <a:graphicFrameLocks noChangeAspect="1"/>
          </p:cNvGraphicFramePr>
          <p:nvPr/>
        </p:nvGraphicFramePr>
        <p:xfrm>
          <a:off x="1905000" y="3810001"/>
          <a:ext cx="2439988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9" imgW="1371600" imgH="393480" progId="Equation.3">
                  <p:embed/>
                </p:oleObj>
              </mc:Choice>
              <mc:Fallback>
                <p:oleObj name="Equation" r:id="rId9" imgW="1371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810001"/>
                        <a:ext cx="2439988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8074" name="Group 26"/>
          <p:cNvGrpSpPr>
            <a:grpSpLocks/>
          </p:cNvGrpSpPr>
          <p:nvPr/>
        </p:nvGrpSpPr>
        <p:grpSpPr bwMode="auto">
          <a:xfrm>
            <a:off x="4708525" y="3810001"/>
            <a:ext cx="2960688" cy="696913"/>
            <a:chOff x="2006" y="2400"/>
            <a:chExt cx="1865" cy="439"/>
          </a:xfrm>
        </p:grpSpPr>
        <p:graphicFrame>
          <p:nvGraphicFramePr>
            <p:cNvPr id="258075" name="Object 27"/>
            <p:cNvGraphicFramePr>
              <a:graphicFrameLocks noChangeAspect="1"/>
            </p:cNvGraphicFramePr>
            <p:nvPr/>
          </p:nvGraphicFramePr>
          <p:xfrm>
            <a:off x="2561" y="2400"/>
            <a:ext cx="1310" cy="4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2" name="Equation" r:id="rId11" imgW="1168200" imgH="393480" progId="Equation.3">
                    <p:embed/>
                  </p:oleObj>
                </mc:Choice>
                <mc:Fallback>
                  <p:oleObj name="Equation" r:id="rId11" imgW="11682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1" y="2400"/>
                          <a:ext cx="1310" cy="43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rgbClr val="A5002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8076" name="Text Box 28"/>
            <p:cNvSpPr txBox="1">
              <a:spLocks noChangeArrowheads="1"/>
            </p:cNvSpPr>
            <p:nvPr/>
          </p:nvSpPr>
          <p:spPr bwMode="auto">
            <a:xfrm>
              <a:off x="2006" y="2470"/>
              <a:ext cx="305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A50021"/>
                  </a:solidFill>
                  <a:sym typeface="Symbol" panose="05050102010706020507" pitchFamily="18" charset="2"/>
                </a:rPr>
                <a:t></a:t>
              </a:r>
              <a:endParaRPr lang="en-US" sz="2400">
                <a:solidFill>
                  <a:srgbClr val="A50021"/>
                </a:solidFill>
              </a:endParaRPr>
            </a:p>
          </p:txBody>
        </p:sp>
      </p:grpSp>
      <p:graphicFrame>
        <p:nvGraphicFramePr>
          <p:cNvPr id="258077" name="Object 29"/>
          <p:cNvGraphicFramePr>
            <a:graphicFrameLocks noChangeAspect="1"/>
          </p:cNvGraphicFramePr>
          <p:nvPr/>
        </p:nvGraphicFramePr>
        <p:xfrm>
          <a:off x="5867401" y="4953000"/>
          <a:ext cx="197961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13" imgW="901440" imgH="228600" progId="Equation.3">
                  <p:embed/>
                </p:oleObj>
              </mc:Choice>
              <mc:Fallback>
                <p:oleObj name="Equation" r:id="rId13" imgW="901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1" y="4953000"/>
                        <a:ext cx="1979613" cy="5032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78" name="Object 30"/>
          <p:cNvGraphicFramePr>
            <a:graphicFrameLocks noChangeAspect="1"/>
          </p:cNvGraphicFramePr>
          <p:nvPr/>
        </p:nvGraphicFramePr>
        <p:xfrm>
          <a:off x="1905000" y="2895601"/>
          <a:ext cx="388620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15" imgW="2184120" imgH="393480" progId="Equation.3">
                  <p:embed/>
                </p:oleObj>
              </mc:Choice>
              <mc:Fallback>
                <p:oleObj name="Equation" r:id="rId15" imgW="2184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895601"/>
                        <a:ext cx="3886200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8079" name="Group 31"/>
          <p:cNvGrpSpPr>
            <a:grpSpLocks/>
          </p:cNvGrpSpPr>
          <p:nvPr/>
        </p:nvGrpSpPr>
        <p:grpSpPr bwMode="auto">
          <a:xfrm>
            <a:off x="5181600" y="2743200"/>
            <a:ext cx="5486400" cy="3424238"/>
            <a:chOff x="2304" y="1728"/>
            <a:chExt cx="3456" cy="2157"/>
          </a:xfrm>
        </p:grpSpPr>
        <p:sp>
          <p:nvSpPr>
            <p:cNvPr id="258080" name="Oval 32"/>
            <p:cNvSpPr>
              <a:spLocks noChangeArrowheads="1"/>
            </p:cNvSpPr>
            <p:nvPr/>
          </p:nvSpPr>
          <p:spPr bwMode="auto">
            <a:xfrm>
              <a:off x="2304" y="1728"/>
              <a:ext cx="480" cy="576"/>
            </a:xfrm>
            <a:prstGeom prst="ellipse">
              <a:avLst/>
            </a:prstGeom>
            <a:noFill/>
            <a:ln w="952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grpSp>
          <p:nvGrpSpPr>
            <p:cNvPr id="258081" name="Group 33"/>
            <p:cNvGrpSpPr>
              <a:grpSpLocks/>
            </p:cNvGrpSpPr>
            <p:nvPr/>
          </p:nvGrpSpPr>
          <p:grpSpPr bwMode="auto">
            <a:xfrm>
              <a:off x="4224" y="2736"/>
              <a:ext cx="1536" cy="1149"/>
              <a:chOff x="4224" y="2736"/>
              <a:chExt cx="1536" cy="1149"/>
            </a:xfrm>
          </p:grpSpPr>
          <p:sp>
            <p:nvSpPr>
              <p:cNvPr id="258082" name="Text Box 34"/>
              <p:cNvSpPr txBox="1">
                <a:spLocks noChangeArrowheads="1"/>
              </p:cNvSpPr>
              <p:nvPr/>
            </p:nvSpPr>
            <p:spPr bwMode="auto">
              <a:xfrm>
                <a:off x="4224" y="2736"/>
                <a:ext cx="1536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006600"/>
                    </a:solidFill>
                  </a:rPr>
                  <a:t>Constant Density Systems</a:t>
                </a:r>
              </a:p>
            </p:txBody>
          </p:sp>
          <p:graphicFrame>
            <p:nvGraphicFramePr>
              <p:cNvPr id="258083" name="Object 35"/>
              <p:cNvGraphicFramePr>
                <a:graphicFrameLocks noChangeAspect="1"/>
              </p:cNvGraphicFramePr>
              <p:nvPr/>
            </p:nvGraphicFramePr>
            <p:xfrm>
              <a:off x="4660" y="3343"/>
              <a:ext cx="773" cy="5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35" name="Equation" r:id="rId17" imgW="558720" imgH="393480" progId="Equation.3">
                      <p:embed/>
                    </p:oleObj>
                  </mc:Choice>
                  <mc:Fallback>
                    <p:oleObj name="Equation" r:id="rId17" imgW="55872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60" y="3343"/>
                            <a:ext cx="773" cy="54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rgbClr val="0066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58084" name="Arc 36"/>
            <p:cNvSpPr>
              <a:spLocks/>
            </p:cNvSpPr>
            <p:nvPr/>
          </p:nvSpPr>
          <p:spPr bwMode="auto">
            <a:xfrm>
              <a:off x="2736" y="2064"/>
              <a:ext cx="2208" cy="76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66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</p:grpSp>
      <p:sp>
        <p:nvSpPr>
          <p:cNvPr id="258085" name="Line 37"/>
          <p:cNvSpPr>
            <a:spLocks noChangeShapeType="1"/>
          </p:cNvSpPr>
          <p:nvPr/>
        </p:nvSpPr>
        <p:spPr bwMode="auto">
          <a:xfrm>
            <a:off x="1524000" y="609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graphicFrame>
        <p:nvGraphicFramePr>
          <p:cNvPr id="258086" name="Object 38"/>
          <p:cNvGraphicFramePr>
            <a:graphicFrameLocks noChangeAspect="1"/>
          </p:cNvGraphicFramePr>
          <p:nvPr/>
        </p:nvGraphicFramePr>
        <p:xfrm>
          <a:off x="2057401" y="5943601"/>
          <a:ext cx="296227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19" imgW="1663560" imgH="393480" progId="Equation.3">
                  <p:embed/>
                </p:oleObj>
              </mc:Choice>
              <mc:Fallback>
                <p:oleObj name="Equation" r:id="rId19" imgW="1663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1" y="5943601"/>
                        <a:ext cx="2962275" cy="6969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87" name="Object 39"/>
          <p:cNvGraphicFramePr>
            <a:graphicFrameLocks noChangeAspect="1"/>
          </p:cNvGraphicFramePr>
          <p:nvPr/>
        </p:nvGraphicFramePr>
        <p:xfrm>
          <a:off x="5943600" y="5562600"/>
          <a:ext cx="172878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21" imgW="787320" imgH="215640" progId="Equation.3">
                  <p:embed/>
                </p:oleObj>
              </mc:Choice>
              <mc:Fallback>
                <p:oleObj name="Equation" r:id="rId21" imgW="787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562600"/>
                        <a:ext cx="1728788" cy="4714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501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Semi-Batch Reactors – GMBE</a:t>
            </a:r>
          </a:p>
        </p:txBody>
      </p:sp>
      <p:sp>
        <p:nvSpPr>
          <p:cNvPr id="259075" name="AutoShape 3"/>
          <p:cNvSpPr>
            <a:spLocks noChangeArrowheads="1"/>
          </p:cNvSpPr>
          <p:nvPr/>
        </p:nvSpPr>
        <p:spPr bwMode="auto">
          <a:xfrm>
            <a:off x="9144000" y="3200401"/>
            <a:ext cx="1200150" cy="1495425"/>
          </a:xfrm>
          <a:prstGeom prst="flowChartMagneticDisk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grpSp>
        <p:nvGrpSpPr>
          <p:cNvPr id="259076" name="Group 4"/>
          <p:cNvGrpSpPr>
            <a:grpSpLocks/>
          </p:cNvGrpSpPr>
          <p:nvPr/>
        </p:nvGrpSpPr>
        <p:grpSpPr bwMode="auto">
          <a:xfrm rot="1384424">
            <a:off x="9712325" y="2179639"/>
            <a:ext cx="482600" cy="1709737"/>
            <a:chOff x="3360" y="1776"/>
            <a:chExt cx="480" cy="960"/>
          </a:xfrm>
        </p:grpSpPr>
        <p:sp>
          <p:nvSpPr>
            <p:cNvPr id="259077" name="Oval 5"/>
            <p:cNvSpPr>
              <a:spLocks noChangeArrowheads="1"/>
            </p:cNvSpPr>
            <p:nvPr/>
          </p:nvSpPr>
          <p:spPr bwMode="auto">
            <a:xfrm>
              <a:off x="3360" y="2640"/>
              <a:ext cx="240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59078" name="Oval 6"/>
            <p:cNvSpPr>
              <a:spLocks noChangeArrowheads="1"/>
            </p:cNvSpPr>
            <p:nvPr/>
          </p:nvSpPr>
          <p:spPr bwMode="auto">
            <a:xfrm>
              <a:off x="3600" y="2640"/>
              <a:ext cx="240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59079" name="Line 7"/>
            <p:cNvSpPr>
              <a:spLocks noChangeShapeType="1"/>
            </p:cNvSpPr>
            <p:nvPr/>
          </p:nvSpPr>
          <p:spPr bwMode="auto">
            <a:xfrm>
              <a:off x="3600" y="1776"/>
              <a:ext cx="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</p:grpSp>
      <p:sp>
        <p:nvSpPr>
          <p:cNvPr id="259080" name="AutoShape 8"/>
          <p:cNvSpPr>
            <a:spLocks noChangeArrowheads="1"/>
          </p:cNvSpPr>
          <p:nvPr/>
        </p:nvSpPr>
        <p:spPr bwMode="auto">
          <a:xfrm>
            <a:off x="9144000" y="2733675"/>
            <a:ext cx="1200150" cy="1962150"/>
          </a:xfrm>
          <a:prstGeom prst="flowChartMagneticDisk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59081" name="Rectangle 9"/>
          <p:cNvSpPr>
            <a:spLocks noChangeArrowheads="1"/>
          </p:cNvSpPr>
          <p:nvPr/>
        </p:nvSpPr>
        <p:spPr bwMode="auto">
          <a:xfrm>
            <a:off x="9372600" y="2057400"/>
            <a:ext cx="76200" cy="533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59082" name="Text Box 10"/>
          <p:cNvSpPr txBox="1">
            <a:spLocks noChangeArrowheads="1"/>
          </p:cNvSpPr>
          <p:nvPr/>
        </p:nvSpPr>
        <p:spPr bwMode="auto">
          <a:xfrm>
            <a:off x="3473050" y="711200"/>
            <a:ext cx="30420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006600"/>
                </a:solidFill>
              </a:rPr>
              <a:t>3. GMBE on a conversion Basis</a:t>
            </a:r>
          </a:p>
        </p:txBody>
      </p:sp>
      <p:sp>
        <p:nvSpPr>
          <p:cNvPr id="259083" name="Rectangle 11"/>
          <p:cNvSpPr>
            <a:spLocks noChangeArrowheads="1"/>
          </p:cNvSpPr>
          <p:nvPr/>
        </p:nvSpPr>
        <p:spPr bwMode="auto">
          <a:xfrm>
            <a:off x="1981200" y="1295400"/>
            <a:ext cx="3886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sz="2400"/>
              <a:t>Input - Output + Gen = Accu.</a:t>
            </a:r>
          </a:p>
        </p:txBody>
      </p:sp>
      <p:graphicFrame>
        <p:nvGraphicFramePr>
          <p:cNvPr id="259084" name="Object 12"/>
          <p:cNvGraphicFramePr>
            <a:graphicFrameLocks noChangeAspect="1"/>
          </p:cNvGraphicFramePr>
          <p:nvPr/>
        </p:nvGraphicFramePr>
        <p:xfrm>
          <a:off x="1828801" y="2057401"/>
          <a:ext cx="284162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3" imgW="1295280" imgH="393480" progId="Equation.3">
                  <p:embed/>
                </p:oleObj>
              </mc:Choice>
              <mc:Fallback>
                <p:oleObj name="Equation" r:id="rId3" imgW="1295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2057401"/>
                        <a:ext cx="2841625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9085" name="Text Box 13"/>
          <p:cNvSpPr txBox="1">
            <a:spLocks noChangeArrowheads="1"/>
          </p:cNvSpPr>
          <p:nvPr/>
        </p:nvSpPr>
        <p:spPr bwMode="auto">
          <a:xfrm>
            <a:off x="9554560" y="2057401"/>
            <a:ext cx="3577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</a:t>
            </a:r>
            <a:endParaRPr lang="en-US" sz="2400"/>
          </a:p>
        </p:txBody>
      </p:sp>
      <p:sp>
        <p:nvSpPr>
          <p:cNvPr id="259086" name="Text Box 14"/>
          <p:cNvSpPr txBox="1">
            <a:spLocks noChangeArrowheads="1"/>
          </p:cNvSpPr>
          <p:nvPr/>
        </p:nvSpPr>
        <p:spPr bwMode="auto">
          <a:xfrm>
            <a:off x="8610600" y="2057401"/>
            <a:ext cx="68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</a:rPr>
              <a:t>F</a:t>
            </a:r>
            <a:r>
              <a:rPr lang="en-US" sz="2400" i="1" baseline="-25000">
                <a:solidFill>
                  <a:schemeClr val="accent2"/>
                </a:solidFill>
              </a:rPr>
              <a:t>BO</a:t>
            </a:r>
          </a:p>
          <a:p>
            <a:r>
              <a:rPr lang="en-US" sz="2400" i="1">
                <a:solidFill>
                  <a:schemeClr val="accent2"/>
                </a:solidFill>
              </a:rPr>
              <a:t>v</a:t>
            </a:r>
            <a:r>
              <a:rPr lang="en-US" sz="2400" i="1" baseline="-25000">
                <a:solidFill>
                  <a:schemeClr val="accent2"/>
                </a:solidFill>
              </a:rPr>
              <a:t>O</a:t>
            </a:r>
            <a:endParaRPr lang="en-US" sz="2400" i="1">
              <a:solidFill>
                <a:schemeClr val="accent2"/>
              </a:solidFill>
            </a:endParaRPr>
          </a:p>
        </p:txBody>
      </p:sp>
      <p:sp>
        <p:nvSpPr>
          <p:cNvPr id="259087" name="Line 15"/>
          <p:cNvSpPr>
            <a:spLocks noChangeShapeType="1"/>
          </p:cNvSpPr>
          <p:nvPr/>
        </p:nvSpPr>
        <p:spPr bwMode="auto">
          <a:xfrm>
            <a:off x="9413875" y="2687638"/>
            <a:ext cx="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59088" name="Line 16"/>
          <p:cNvSpPr>
            <a:spLocks noChangeShapeType="1"/>
          </p:cNvSpPr>
          <p:nvPr/>
        </p:nvSpPr>
        <p:spPr bwMode="auto">
          <a:xfrm>
            <a:off x="8305800" y="847726"/>
            <a:ext cx="0" cy="6010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graphicFrame>
        <p:nvGraphicFramePr>
          <p:cNvPr id="259089" name="Object 17"/>
          <p:cNvGraphicFramePr>
            <a:graphicFrameLocks noChangeAspect="1"/>
          </p:cNvGraphicFramePr>
          <p:nvPr/>
        </p:nvGraphicFramePr>
        <p:xfrm>
          <a:off x="5551488" y="2119313"/>
          <a:ext cx="25654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5" imgW="1168200" imgH="228600" progId="Equation.3">
                  <p:embed/>
                </p:oleObj>
              </mc:Choice>
              <mc:Fallback>
                <p:oleObj name="Equation" r:id="rId5" imgW="1168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488" y="2119313"/>
                        <a:ext cx="256540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90" name="Object 18"/>
          <p:cNvGraphicFramePr>
            <a:graphicFrameLocks noChangeAspect="1"/>
          </p:cNvGraphicFramePr>
          <p:nvPr/>
        </p:nvGraphicFramePr>
        <p:xfrm>
          <a:off x="1828801" y="3200401"/>
          <a:ext cx="3230563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7" imgW="1815840" imgH="393480" progId="Equation.3">
                  <p:embed/>
                </p:oleObj>
              </mc:Choice>
              <mc:Fallback>
                <p:oleObj name="Equation" r:id="rId7" imgW="1815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3200401"/>
                        <a:ext cx="3230563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91" name="Object 19"/>
          <p:cNvGraphicFramePr>
            <a:graphicFrameLocks noChangeAspect="1"/>
          </p:cNvGraphicFramePr>
          <p:nvPr/>
        </p:nvGraphicFramePr>
        <p:xfrm>
          <a:off x="2514601" y="4267200"/>
          <a:ext cx="1604963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9" imgW="901440" imgH="431640" progId="Equation.3">
                  <p:embed/>
                </p:oleObj>
              </mc:Choice>
              <mc:Fallback>
                <p:oleObj name="Equation" r:id="rId9" imgW="901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1" y="4267200"/>
                        <a:ext cx="1604963" cy="7635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9092" name="Line 20"/>
          <p:cNvSpPr>
            <a:spLocks noChangeShapeType="1"/>
          </p:cNvSpPr>
          <p:nvPr/>
        </p:nvSpPr>
        <p:spPr bwMode="auto">
          <a:xfrm>
            <a:off x="1524000" y="609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59093" name="Text Box 21"/>
          <p:cNvSpPr txBox="1">
            <a:spLocks noChangeArrowheads="1"/>
          </p:cNvSpPr>
          <p:nvPr/>
        </p:nvSpPr>
        <p:spPr bwMode="auto">
          <a:xfrm>
            <a:off x="1905001" y="5791200"/>
            <a:ext cx="6035675" cy="7112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/>
              <a:t>Defining conversion for reactant that is being added (in our case - B) is tricky and perhaps not meaningful.</a:t>
            </a:r>
          </a:p>
        </p:txBody>
      </p:sp>
    </p:spTree>
    <p:extLst>
      <p:ext uri="{BB962C8B-B14F-4D97-AF65-F5344CB8AC3E}">
        <p14:creationId xmlns:p14="http://schemas.microsoft.com/office/powerpoint/2010/main" val="411301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250347"/>
              </p:ext>
            </p:extLst>
          </p:nvPr>
        </p:nvGraphicFramePr>
        <p:xfrm>
          <a:off x="838200" y="3843560"/>
          <a:ext cx="10515600" cy="296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9820"/>
                <a:gridCol w="525780"/>
              </a:tblGrid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Conversion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u="sng" dirty="0">
                          <a:solidFill>
                            <a:srgbClr val="FF0000"/>
                          </a:solidFill>
                          <a:effectLst/>
                          <a:hlinkClick r:id="rId3"/>
                        </a:rPr>
                        <a:t>top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5125" name="Picture 155" descr="http://www.umich.edu/~elements/5e/02chap/images/conversio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141" y="983279"/>
            <a:ext cx="3001474" cy="52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156" descr="http://www.umich.edu/~elements/5e/02chap/images/conversion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747" y="2391762"/>
            <a:ext cx="2159306" cy="63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157" descr="http://www.umich.edu/~elements/5e/02chap/images/conversion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53555"/>
            <a:ext cx="2713892" cy="53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89291" y="1717049"/>
            <a:ext cx="123270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The basis of calculation is always the limiting reactant.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 We will choose A as our basis of calculation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and divide through by the stoichiometric coefficient to put everything on the basis of "per mole of A".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89291" y="3085325"/>
            <a:ext cx="98868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The conversion X of species A in a reaction is equal to the number of moles of A reacted per mole of A fed. 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2441024" y="2232463"/>
            <a:ext cx="18473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 sz="4000"/>
          </a:p>
        </p:txBody>
      </p:sp>
      <p:sp>
        <p:nvSpPr>
          <p:cNvPr id="16" name="Rectangle 15"/>
          <p:cNvSpPr/>
          <p:nvPr/>
        </p:nvSpPr>
        <p:spPr>
          <a:xfrm>
            <a:off x="412201" y="369142"/>
            <a:ext cx="3275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Consider the general equation</a:t>
            </a:r>
            <a:endParaRPr lang="en-US" sz="3200" dirty="0">
              <a:ea typeface="Times New Roman" panose="02020603050405020304" pitchFamily="18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927673"/>
              </p:ext>
            </p:extLst>
          </p:nvPr>
        </p:nvGraphicFramePr>
        <p:xfrm>
          <a:off x="3687457" y="4904047"/>
          <a:ext cx="3698081" cy="1137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5659"/>
                <a:gridCol w="1802422"/>
              </a:tblGrid>
              <a:tr h="370797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u="sng" dirty="0">
                          <a:effectLst/>
                        </a:rPr>
                        <a:t>Batch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u="sng" dirty="0" smtClean="0">
                          <a:effectLst/>
                        </a:rPr>
                        <a:t>Flow</a:t>
                      </a:r>
                    </a:p>
                  </a:txBody>
                  <a:tcPr marL="47625" marR="47625" marT="47625" marB="47625" anchor="ctr"/>
                </a:tc>
              </a:tr>
              <a:tr h="39291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  <p:pic>
        <p:nvPicPr>
          <p:cNvPr id="5132" name="Picture 158" descr="http://www.umich.edu/~elements/5e/02chap/images/lec1-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115" y="5579722"/>
            <a:ext cx="952500" cy="38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59" descr="http://www.umich.edu/~elements/5e/02chap/images/lec1-3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5586920"/>
            <a:ext cx="952500" cy="38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79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2" name="Rectangle 1"/>
          <p:cNvSpPr/>
          <p:nvPr/>
        </p:nvSpPr>
        <p:spPr>
          <a:xfrm>
            <a:off x="260839" y="648261"/>
            <a:ext cx="11608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What is the maximum value of conversion?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    For irreversible reactions, the maximum value of conversion, X, is that for complete conversion, i.e. X=1.0. </a:t>
            </a:r>
            <a:b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    For reversible reactions, the maximum value of conversion, X, is the equilibrium conversion, i.e. X=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en-US" baseline="-250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endParaRPr lang="ar-IQ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575828"/>
              </p:ext>
            </p:extLst>
          </p:nvPr>
        </p:nvGraphicFramePr>
        <p:xfrm>
          <a:off x="597878" y="2757036"/>
          <a:ext cx="11394830" cy="271018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5697415"/>
                <a:gridCol w="5697415"/>
              </a:tblGrid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Batch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Flow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Moles A remaining = N</a:t>
                      </a:r>
                      <a:r>
                        <a:rPr lang="en-US" sz="1800" baseline="-25000" dirty="0">
                          <a:effectLst/>
                        </a:rPr>
                        <a:t>A</a:t>
                      </a:r>
                      <a:r>
                        <a:rPr lang="en-US" sz="1800" dirty="0">
                          <a:effectLst/>
                        </a:rPr>
                        <a:t> = Moles A initially - Moles A reacted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Rate of Moles of A leaving F</a:t>
                      </a:r>
                      <a:r>
                        <a:rPr lang="en-US" sz="1800" baseline="-25000">
                          <a:effectLst/>
                        </a:rPr>
                        <a:t>A</a:t>
                      </a:r>
                      <a:r>
                        <a:rPr lang="en-US" sz="1800">
                          <a:effectLst/>
                        </a:rPr>
                        <a:t> = Rate of Moles of A fed - Rate of Moles of A reacted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N</a:t>
                      </a:r>
                      <a:r>
                        <a:rPr lang="en-US" sz="1800" baseline="-25000" dirty="0">
                          <a:effectLst/>
                        </a:rPr>
                        <a:t>A</a:t>
                      </a:r>
                      <a:r>
                        <a:rPr lang="en-US" sz="1800" dirty="0">
                          <a:effectLst/>
                        </a:rPr>
                        <a:t>= N</a:t>
                      </a:r>
                      <a:r>
                        <a:rPr lang="en-US" sz="1800" baseline="-25000" dirty="0">
                          <a:effectLst/>
                        </a:rPr>
                        <a:t>A0</a:t>
                      </a:r>
                      <a:r>
                        <a:rPr lang="en-US" sz="1800" dirty="0">
                          <a:effectLst/>
                        </a:rPr>
                        <a:t> - moles A initially * (moles A reacted)/(moles A fed)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F</a:t>
                      </a:r>
                      <a:r>
                        <a:rPr lang="en-US" sz="1800" baseline="-25000">
                          <a:effectLst/>
                        </a:rPr>
                        <a:t>A</a:t>
                      </a:r>
                      <a:r>
                        <a:rPr lang="en-US" sz="1800">
                          <a:effectLst/>
                        </a:rPr>
                        <a:t>= F</a:t>
                      </a:r>
                      <a:r>
                        <a:rPr lang="en-US" sz="1800" baseline="-25000">
                          <a:effectLst/>
                        </a:rPr>
                        <a:t>A0</a:t>
                      </a:r>
                      <a:r>
                        <a:rPr lang="en-US" sz="1800">
                          <a:effectLst/>
                        </a:rPr>
                        <a:t> - Rate of moles A fed * (moles A reacted)/(moles A fed)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000" dirty="0" smtClean="0">
                        <a:effectLst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  <p:pic>
        <p:nvPicPr>
          <p:cNvPr id="6146" name="Picture 160" descr="http://www.umich.edu/~elements/5e/02chap/images/lec1-1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4777124"/>
            <a:ext cx="2019300" cy="63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61" descr="http://www.umich.edu/~elements/5e/02chap/images/lec1-19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100" y="4740850"/>
            <a:ext cx="1992069" cy="62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1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233399"/>
            <a:ext cx="10388293" cy="95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The design equations presented in Chapter 1 can also be written in terms of conversion.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The following design equations are for single reactions only. Design equations for multiple reactions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will be discussed later.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2124" y="509834"/>
            <a:ext cx="3395673" cy="6920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3600" dirty="0"/>
              <a:t>Design Equations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045" y="2227261"/>
            <a:ext cx="5794863" cy="387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1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5027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700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8278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8382000" cy="533400"/>
          </a:xfrm>
        </p:spPr>
        <p:txBody>
          <a:bodyPr/>
          <a:lstStyle/>
          <a:p>
            <a:r>
              <a:rPr lang="en-US"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Pressure Drop as a Function of Catalyst Mass (</a:t>
            </a:r>
            <a:r>
              <a:rPr lang="en-US" sz="3200" i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</a:t>
            </a:r>
            <a:r>
              <a:rPr lang="en-US"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graphicFrame>
        <p:nvGraphicFramePr>
          <p:cNvPr id="237571" name="Object 3"/>
          <p:cNvGraphicFramePr>
            <a:graphicFrameLocks noChangeAspect="1"/>
          </p:cNvGraphicFramePr>
          <p:nvPr/>
        </p:nvGraphicFramePr>
        <p:xfrm>
          <a:off x="1981201" y="3382964"/>
          <a:ext cx="300672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1371600" imgH="228600" progId="Equation.3">
                  <p:embed/>
                </p:oleObj>
              </mc:Choice>
              <mc:Fallback>
                <p:oleObj name="Equation" r:id="rId3" imgW="1371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3382964"/>
                        <a:ext cx="3006725" cy="5032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66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7572" name="Line 4"/>
          <p:cNvSpPr>
            <a:spLocks noChangeShapeType="1"/>
          </p:cNvSpPr>
          <p:nvPr/>
        </p:nvSpPr>
        <p:spPr bwMode="auto">
          <a:xfrm>
            <a:off x="1524000" y="6858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37573" name="Rectangle 5" descr="Sphere"/>
          <p:cNvSpPr>
            <a:spLocks noChangeArrowheads="1"/>
          </p:cNvSpPr>
          <p:nvPr/>
        </p:nvSpPr>
        <p:spPr bwMode="auto">
          <a:xfrm>
            <a:off x="1905000" y="838200"/>
            <a:ext cx="3124200" cy="533400"/>
          </a:xfrm>
          <a:prstGeom prst="rect">
            <a:avLst/>
          </a:prstGeom>
          <a:pattFill prst="sphere">
            <a:fgClr>
              <a:srgbClr val="000066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grpSp>
        <p:nvGrpSpPr>
          <p:cNvPr id="237574" name="Group 6"/>
          <p:cNvGrpSpPr>
            <a:grpSpLocks/>
          </p:cNvGrpSpPr>
          <p:nvPr/>
        </p:nvGrpSpPr>
        <p:grpSpPr bwMode="auto">
          <a:xfrm>
            <a:off x="4953000" y="838202"/>
            <a:ext cx="2324100" cy="538163"/>
            <a:chOff x="2160" y="528"/>
            <a:chExt cx="1464" cy="339"/>
          </a:xfrm>
        </p:grpSpPr>
        <p:sp>
          <p:nvSpPr>
            <p:cNvPr id="237575" name="Oval 7" descr="Sphere"/>
            <p:cNvSpPr>
              <a:spLocks noChangeArrowheads="1"/>
            </p:cNvSpPr>
            <p:nvPr/>
          </p:nvSpPr>
          <p:spPr bwMode="auto">
            <a:xfrm>
              <a:off x="2976" y="528"/>
              <a:ext cx="240" cy="336"/>
            </a:xfrm>
            <a:prstGeom prst="ellipse">
              <a:avLst/>
            </a:prstGeom>
            <a:pattFill prst="sphere">
              <a:fgClr>
                <a:srgbClr val="0000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7576" name="Text Box 8"/>
            <p:cNvSpPr txBox="1">
              <a:spLocks noChangeArrowheads="1"/>
            </p:cNvSpPr>
            <p:nvPr/>
          </p:nvSpPr>
          <p:spPr bwMode="auto">
            <a:xfrm>
              <a:off x="3341" y="576"/>
              <a:ext cx="28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A</a:t>
              </a:r>
              <a:r>
                <a:rPr lang="en-US" sz="2400" baseline="-25000"/>
                <a:t>c</a:t>
              </a:r>
              <a:endParaRPr lang="en-US" sz="2400"/>
            </a:p>
          </p:txBody>
        </p:sp>
        <p:sp>
          <p:nvSpPr>
            <p:cNvPr id="237577" name="Line 9"/>
            <p:cNvSpPr>
              <a:spLocks noChangeShapeType="1"/>
            </p:cNvSpPr>
            <p:nvPr/>
          </p:nvSpPr>
          <p:spPr bwMode="auto">
            <a:xfrm>
              <a:off x="2160" y="52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7578" name="Line 10"/>
            <p:cNvSpPr>
              <a:spLocks noChangeShapeType="1"/>
            </p:cNvSpPr>
            <p:nvPr/>
          </p:nvSpPr>
          <p:spPr bwMode="auto">
            <a:xfrm>
              <a:off x="2208" y="864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</p:grpSp>
      <p:grpSp>
        <p:nvGrpSpPr>
          <p:cNvPr id="237579" name="Group 11"/>
          <p:cNvGrpSpPr>
            <a:grpSpLocks/>
          </p:cNvGrpSpPr>
          <p:nvPr/>
        </p:nvGrpSpPr>
        <p:grpSpPr bwMode="auto">
          <a:xfrm>
            <a:off x="1905000" y="1219202"/>
            <a:ext cx="3124200" cy="461963"/>
            <a:chOff x="240" y="768"/>
            <a:chExt cx="1968" cy="291"/>
          </a:xfrm>
        </p:grpSpPr>
        <p:sp>
          <p:nvSpPr>
            <p:cNvPr id="237580" name="Line 12"/>
            <p:cNvSpPr>
              <a:spLocks noChangeShapeType="1"/>
            </p:cNvSpPr>
            <p:nvPr/>
          </p:nvSpPr>
          <p:spPr bwMode="auto">
            <a:xfrm>
              <a:off x="240" y="1008"/>
              <a:ext cx="1968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7581" name="Text Box 13"/>
            <p:cNvSpPr txBox="1">
              <a:spLocks noChangeArrowheads="1"/>
            </p:cNvSpPr>
            <p:nvPr/>
          </p:nvSpPr>
          <p:spPr bwMode="auto">
            <a:xfrm>
              <a:off x="1198" y="768"/>
              <a:ext cx="19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i="1">
                  <a:solidFill>
                    <a:srgbClr val="A50021"/>
                  </a:solidFill>
                </a:rPr>
                <a:t>z</a:t>
              </a:r>
              <a:endParaRPr lang="en-US" sz="2400"/>
            </a:p>
          </p:txBody>
        </p:sp>
      </p:grpSp>
      <p:graphicFrame>
        <p:nvGraphicFramePr>
          <p:cNvPr id="237582" name="Object 14"/>
          <p:cNvGraphicFramePr>
            <a:graphicFrameLocks noChangeAspect="1"/>
          </p:cNvGraphicFramePr>
          <p:nvPr/>
        </p:nvGraphicFramePr>
        <p:xfrm>
          <a:off x="1868488" y="4648200"/>
          <a:ext cx="33718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5" imgW="1536480" imgH="228600" progId="Equation.3">
                  <p:embed/>
                </p:oleObj>
              </mc:Choice>
              <mc:Fallback>
                <p:oleObj name="Equation" r:id="rId5" imgW="1536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8488" y="4648200"/>
                        <a:ext cx="337185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7583" name="Line 15"/>
          <p:cNvSpPr>
            <a:spLocks noChangeShapeType="1"/>
          </p:cNvSpPr>
          <p:nvPr/>
        </p:nvSpPr>
        <p:spPr bwMode="auto">
          <a:xfrm>
            <a:off x="1524000" y="685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37584" name="Text Box 16"/>
          <p:cNvSpPr txBox="1">
            <a:spLocks noChangeArrowheads="1"/>
          </p:cNvSpPr>
          <p:nvPr/>
        </p:nvSpPr>
        <p:spPr bwMode="auto">
          <a:xfrm>
            <a:off x="1752601" y="1981201"/>
            <a:ext cx="84566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For a tubular reactor of cross-sectional area (A</a:t>
            </a:r>
            <a:r>
              <a:rPr lang="en-US" sz="2400" baseline="-25000"/>
              <a:t>c</a:t>
            </a:r>
            <a:r>
              <a:rPr lang="en-US" sz="2400"/>
              <a:t>) and packed with a catalyst density (</a:t>
            </a:r>
            <a:r>
              <a:rPr lang="en-US" sz="2400">
                <a:latin typeface="Symbol" panose="05050102010706020507" pitchFamily="18" charset="2"/>
              </a:rPr>
              <a:t>r</a:t>
            </a:r>
            <a:r>
              <a:rPr lang="en-US" sz="2400" baseline="-25000"/>
              <a:t>c</a:t>
            </a:r>
            <a:r>
              <a:rPr lang="en-US" sz="2400"/>
              <a:t>) over a length </a:t>
            </a:r>
            <a:r>
              <a:rPr lang="en-US" sz="2400" i="1"/>
              <a:t>z, </a:t>
            </a:r>
            <a:r>
              <a:rPr lang="en-US" sz="2400"/>
              <a:t>the mass of the catalyst can be written as:</a:t>
            </a:r>
            <a:endParaRPr lang="en-US" sz="2400" i="1"/>
          </a:p>
        </p:txBody>
      </p:sp>
      <p:sp>
        <p:nvSpPr>
          <p:cNvPr id="237585" name="Text Box 17"/>
          <p:cNvSpPr txBox="1">
            <a:spLocks noChangeArrowheads="1"/>
          </p:cNvSpPr>
          <p:nvPr/>
        </p:nvSpPr>
        <p:spPr bwMode="auto">
          <a:xfrm>
            <a:off x="1751132" y="4089401"/>
            <a:ext cx="54767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Differentiating the above equation, we get</a:t>
            </a:r>
          </a:p>
        </p:txBody>
      </p:sp>
      <p:graphicFrame>
        <p:nvGraphicFramePr>
          <p:cNvPr id="237586" name="Object 18"/>
          <p:cNvGraphicFramePr>
            <a:graphicFrameLocks noGrp="1" noChangeAspect="1"/>
          </p:cNvGraphicFramePr>
          <p:nvPr>
            <p:ph idx="1"/>
          </p:nvPr>
        </p:nvGraphicFramePr>
        <p:xfrm>
          <a:off x="1981200" y="5611814"/>
          <a:ext cx="25908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7" imgW="1320480" imgH="431640" progId="Equation.3">
                  <p:embed/>
                </p:oleObj>
              </mc:Choice>
              <mc:Fallback>
                <p:oleObj name="Equation" r:id="rId7" imgW="1320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611814"/>
                        <a:ext cx="2590800" cy="8477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66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7587" name="Text Box 19"/>
          <p:cNvSpPr txBox="1">
            <a:spLocks noChangeArrowheads="1"/>
          </p:cNvSpPr>
          <p:nvPr/>
        </p:nvSpPr>
        <p:spPr bwMode="auto">
          <a:xfrm>
            <a:off x="2135894" y="5095875"/>
            <a:ext cx="3866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82023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140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5150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8056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696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8811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4529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4202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8780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7165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Line 2"/>
          <p:cNvSpPr>
            <a:spLocks noChangeShapeType="1"/>
          </p:cNvSpPr>
          <p:nvPr/>
        </p:nvSpPr>
        <p:spPr bwMode="auto">
          <a:xfrm>
            <a:off x="1524000" y="6858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graphicFrame>
        <p:nvGraphicFramePr>
          <p:cNvPr id="238598" name="Object 6"/>
          <p:cNvGraphicFramePr>
            <a:graphicFrameLocks noChangeAspect="1"/>
          </p:cNvGraphicFramePr>
          <p:nvPr/>
        </p:nvGraphicFramePr>
        <p:xfrm>
          <a:off x="1981201" y="3921126"/>
          <a:ext cx="292576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3" imgW="1434960" imgH="431640" progId="Equation.3">
                  <p:embed/>
                </p:oleObj>
              </mc:Choice>
              <mc:Fallback>
                <p:oleObj name="Equation" r:id="rId3" imgW="1434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3921126"/>
                        <a:ext cx="2925763" cy="8794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2" name="Object 10"/>
          <p:cNvGraphicFramePr>
            <a:graphicFrameLocks noGrp="1" noChangeAspect="1"/>
          </p:cNvGraphicFramePr>
          <p:nvPr>
            <p:ph/>
          </p:nvPr>
        </p:nvGraphicFramePr>
        <p:xfrm>
          <a:off x="1905000" y="1295401"/>
          <a:ext cx="213360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5" imgW="1180800" imgH="431640" progId="Equation.3">
                  <p:embed/>
                </p:oleObj>
              </mc:Choice>
              <mc:Fallback>
                <p:oleObj name="Equation" r:id="rId5" imgW="1180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95401"/>
                        <a:ext cx="2133600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603" name="Rectangle 11"/>
          <p:cNvSpPr>
            <a:spLocks noChangeArrowheads="1"/>
          </p:cNvSpPr>
          <p:nvPr/>
        </p:nvSpPr>
        <p:spPr bwMode="auto">
          <a:xfrm>
            <a:off x="1524000" y="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Pressure Drop in terms of Catalyst Mass (W) – Cont.</a:t>
            </a:r>
          </a:p>
        </p:txBody>
      </p:sp>
      <p:sp>
        <p:nvSpPr>
          <p:cNvPr id="238604" name="Line 12"/>
          <p:cNvSpPr>
            <a:spLocks noChangeShapeType="1"/>
          </p:cNvSpPr>
          <p:nvPr/>
        </p:nvSpPr>
        <p:spPr bwMode="auto">
          <a:xfrm>
            <a:off x="1524000" y="685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38605" name="Text Box 13"/>
          <p:cNvSpPr txBox="1">
            <a:spLocks noChangeArrowheads="1"/>
          </p:cNvSpPr>
          <p:nvPr/>
        </p:nvSpPr>
        <p:spPr bwMode="auto">
          <a:xfrm>
            <a:off x="1874813" y="838201"/>
            <a:ext cx="1762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8000"/>
                </a:solidFill>
              </a:rPr>
              <a:t>Substituting,</a:t>
            </a:r>
          </a:p>
        </p:txBody>
      </p:sp>
      <p:sp>
        <p:nvSpPr>
          <p:cNvPr id="238606" name="Text Box 14"/>
          <p:cNvSpPr txBox="1">
            <a:spLocks noChangeArrowheads="1"/>
          </p:cNvSpPr>
          <p:nvPr/>
        </p:nvSpPr>
        <p:spPr bwMode="auto">
          <a:xfrm>
            <a:off x="1886527" y="1981201"/>
            <a:ext cx="6756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8000"/>
                </a:solidFill>
              </a:rPr>
              <a:t>into</a:t>
            </a:r>
          </a:p>
        </p:txBody>
      </p:sp>
      <p:sp>
        <p:nvSpPr>
          <p:cNvPr id="238607" name="Text Box 15"/>
          <p:cNvSpPr txBox="1">
            <a:spLocks noChangeArrowheads="1"/>
          </p:cNvSpPr>
          <p:nvPr/>
        </p:nvSpPr>
        <p:spPr bwMode="auto">
          <a:xfrm>
            <a:off x="1876395" y="3429001"/>
            <a:ext cx="10668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8000"/>
                </a:solidFill>
              </a:rPr>
              <a:t>We get</a:t>
            </a:r>
          </a:p>
        </p:txBody>
      </p:sp>
      <p:sp>
        <p:nvSpPr>
          <p:cNvPr id="238608" name="Text Box 16"/>
          <p:cNvSpPr txBox="1">
            <a:spLocks noChangeArrowheads="1"/>
          </p:cNvSpPr>
          <p:nvPr/>
        </p:nvSpPr>
        <p:spPr bwMode="auto">
          <a:xfrm>
            <a:off x="1752600" y="5410200"/>
            <a:ext cx="8610600" cy="8318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We do not yet have a differential equation for pressure in terms of conversion X</a:t>
            </a:r>
          </a:p>
        </p:txBody>
      </p:sp>
      <p:graphicFrame>
        <p:nvGraphicFramePr>
          <p:cNvPr id="238609" name="Object 17"/>
          <p:cNvGraphicFramePr>
            <a:graphicFrameLocks noChangeAspect="1"/>
          </p:cNvGraphicFramePr>
          <p:nvPr/>
        </p:nvGraphicFramePr>
        <p:xfrm>
          <a:off x="1981201" y="2498726"/>
          <a:ext cx="176212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7" imgW="863280" imgH="419040" progId="Equation.3">
                  <p:embed/>
                </p:oleObj>
              </mc:Choice>
              <mc:Fallback>
                <p:oleObj name="Equation" r:id="rId7" imgW="863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2498726"/>
                        <a:ext cx="1762125" cy="854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51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Line 2"/>
          <p:cNvSpPr>
            <a:spLocks noChangeShapeType="1"/>
          </p:cNvSpPr>
          <p:nvPr/>
        </p:nvSpPr>
        <p:spPr bwMode="auto">
          <a:xfrm>
            <a:off x="1524000" y="6858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39622" name="Rectangle 6"/>
          <p:cNvSpPr>
            <a:spLocks noChangeArrowheads="1"/>
          </p:cNvSpPr>
          <p:nvPr/>
        </p:nvSpPr>
        <p:spPr bwMode="auto">
          <a:xfrm>
            <a:off x="1524000" y="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Pressure Drop in terms of Catalyst Mass (W) – Cont.</a:t>
            </a:r>
          </a:p>
        </p:txBody>
      </p:sp>
      <p:sp>
        <p:nvSpPr>
          <p:cNvPr id="239623" name="Line 7"/>
          <p:cNvSpPr>
            <a:spLocks noChangeShapeType="1"/>
          </p:cNvSpPr>
          <p:nvPr/>
        </p:nvSpPr>
        <p:spPr bwMode="auto">
          <a:xfrm>
            <a:off x="1524000" y="685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39624" name="Text Box 8"/>
          <p:cNvSpPr txBox="1">
            <a:spLocks noChangeArrowheads="1"/>
          </p:cNvSpPr>
          <p:nvPr/>
        </p:nvSpPr>
        <p:spPr bwMode="auto">
          <a:xfrm>
            <a:off x="1910894" y="2057401"/>
            <a:ext cx="9926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8000"/>
                </a:solidFill>
              </a:rPr>
              <a:t>Recall,</a:t>
            </a:r>
          </a:p>
        </p:txBody>
      </p:sp>
      <p:sp>
        <p:nvSpPr>
          <p:cNvPr id="239625" name="Text Box 9"/>
          <p:cNvSpPr txBox="1">
            <a:spLocks noChangeArrowheads="1"/>
          </p:cNvSpPr>
          <p:nvPr/>
        </p:nvSpPr>
        <p:spPr bwMode="auto">
          <a:xfrm>
            <a:off x="1712815" y="685801"/>
            <a:ext cx="39037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8000"/>
                </a:solidFill>
              </a:rPr>
              <a:t>The pressure drop equation is</a:t>
            </a:r>
          </a:p>
        </p:txBody>
      </p:sp>
      <p:sp>
        <p:nvSpPr>
          <p:cNvPr id="239626" name="Text Box 10"/>
          <p:cNvSpPr txBox="1">
            <a:spLocks noChangeArrowheads="1"/>
          </p:cNvSpPr>
          <p:nvPr/>
        </p:nvSpPr>
        <p:spPr bwMode="auto">
          <a:xfrm>
            <a:off x="1825466" y="3733800"/>
            <a:ext cx="255762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8000"/>
                </a:solidFill>
              </a:rPr>
              <a:t>Also, we know that</a:t>
            </a:r>
          </a:p>
          <a:p>
            <a:endParaRPr lang="en-US" sz="2400">
              <a:solidFill>
                <a:srgbClr val="008000"/>
              </a:solidFill>
            </a:endParaRPr>
          </a:p>
          <a:p>
            <a:endParaRPr lang="en-US" sz="2400">
              <a:solidFill>
                <a:srgbClr val="008000"/>
              </a:solidFill>
            </a:endParaRPr>
          </a:p>
          <a:p>
            <a:endParaRPr lang="en-US" sz="2400">
              <a:solidFill>
                <a:srgbClr val="008000"/>
              </a:solidFill>
            </a:endParaRPr>
          </a:p>
          <a:p>
            <a:r>
              <a:rPr lang="en-US" sz="2400">
                <a:solidFill>
                  <a:srgbClr val="008000"/>
                </a:solidFill>
              </a:rPr>
              <a:t>Therefore,</a:t>
            </a:r>
          </a:p>
          <a:p>
            <a:endParaRPr lang="en-US" sz="2400">
              <a:solidFill>
                <a:srgbClr val="008000"/>
              </a:solidFill>
            </a:endParaRPr>
          </a:p>
          <a:p>
            <a:endParaRPr lang="en-US" sz="2400">
              <a:solidFill>
                <a:srgbClr val="008000"/>
              </a:solidFill>
            </a:endParaRPr>
          </a:p>
        </p:txBody>
      </p:sp>
      <p:graphicFrame>
        <p:nvGraphicFramePr>
          <p:cNvPr id="239630" name="Object 14"/>
          <p:cNvGraphicFramePr>
            <a:graphicFrameLocks noChangeAspect="1"/>
          </p:cNvGraphicFramePr>
          <p:nvPr/>
        </p:nvGraphicFramePr>
        <p:xfrm>
          <a:off x="1981200" y="2667000"/>
          <a:ext cx="172720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3" imgW="863280" imgH="393480" progId="Equation.3">
                  <p:embed/>
                </p:oleObj>
              </mc:Choice>
              <mc:Fallback>
                <p:oleObj name="Equation" r:id="rId3" imgW="863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667000"/>
                        <a:ext cx="1727200" cy="7889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66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31" name="Object 15"/>
          <p:cNvGraphicFramePr>
            <a:graphicFrameLocks noChangeAspect="1"/>
          </p:cNvGraphicFramePr>
          <p:nvPr/>
        </p:nvGraphicFramePr>
        <p:xfrm>
          <a:off x="5486400" y="2667001"/>
          <a:ext cx="44450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5" imgW="2222280" imgH="457200" progId="Equation.3">
                  <p:embed/>
                </p:oleObj>
              </mc:Choice>
              <mc:Fallback>
                <p:oleObj name="Equation" r:id="rId5" imgW="22222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667001"/>
                        <a:ext cx="4445000" cy="917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66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9632" name="Text Box 16"/>
          <p:cNvSpPr txBox="1">
            <a:spLocks noChangeArrowheads="1"/>
          </p:cNvSpPr>
          <p:nvPr/>
        </p:nvSpPr>
        <p:spPr bwMode="auto">
          <a:xfrm>
            <a:off x="4495133" y="2895600"/>
            <a:ext cx="8372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where,</a:t>
            </a:r>
          </a:p>
        </p:txBody>
      </p:sp>
      <p:sp>
        <p:nvSpPr>
          <p:cNvPr id="239633" name="Text Box 17"/>
          <p:cNvSpPr txBox="1">
            <a:spLocks noChangeArrowheads="1"/>
          </p:cNvSpPr>
          <p:nvPr/>
        </p:nvSpPr>
        <p:spPr bwMode="auto">
          <a:xfrm>
            <a:off x="1889126" y="4433889"/>
            <a:ext cx="4283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/>
              <a:t>F</a:t>
            </a:r>
            <a:r>
              <a:rPr lang="en-US" sz="2000" baseline="-25000"/>
              <a:t>i</a:t>
            </a:r>
            <a:r>
              <a:rPr lang="en-US" sz="2000"/>
              <a:t> = </a:t>
            </a:r>
            <a:r>
              <a:rPr lang="en-US" sz="2000" i="1"/>
              <a:t>f</a:t>
            </a:r>
            <a:r>
              <a:rPr lang="en-US" sz="2000"/>
              <a:t>(X) and F</a:t>
            </a:r>
            <a:r>
              <a:rPr lang="en-US" sz="2000" baseline="-25000"/>
              <a:t>T</a:t>
            </a:r>
            <a:r>
              <a:rPr lang="en-US" sz="2000"/>
              <a:t>= </a:t>
            </a:r>
            <a:r>
              <a:rPr lang="en-US" sz="2000" i="1"/>
              <a:t>g</a:t>
            </a:r>
            <a:r>
              <a:rPr lang="en-US" sz="2000"/>
              <a:t>(X)</a:t>
            </a:r>
            <a:endParaRPr lang="en-US" sz="2000" baseline="-25000"/>
          </a:p>
        </p:txBody>
      </p:sp>
      <p:graphicFrame>
        <p:nvGraphicFramePr>
          <p:cNvPr id="239635" name="Object 19"/>
          <p:cNvGraphicFramePr>
            <a:graphicFrameLocks noChangeAspect="1"/>
          </p:cNvGraphicFramePr>
          <p:nvPr/>
        </p:nvGraphicFramePr>
        <p:xfrm>
          <a:off x="1981201" y="1219201"/>
          <a:ext cx="292576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7" imgW="1434960" imgH="431640" progId="Equation.3">
                  <p:embed/>
                </p:oleObj>
              </mc:Choice>
              <mc:Fallback>
                <p:oleObj name="Equation" r:id="rId7" imgW="1434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1219201"/>
                        <a:ext cx="2925763" cy="8794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36" name="Object 20"/>
          <p:cNvGraphicFramePr>
            <a:graphicFrameLocks noChangeAspect="1"/>
          </p:cNvGraphicFramePr>
          <p:nvPr/>
        </p:nvGraphicFramePr>
        <p:xfrm>
          <a:off x="2057400" y="5867400"/>
          <a:ext cx="132238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9" imgW="647640" imgH="203040" progId="Equation.3">
                  <p:embed/>
                </p:oleObj>
              </mc:Choice>
              <mc:Fallback>
                <p:oleObj name="Equation" r:id="rId9" imgW="647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867400"/>
                        <a:ext cx="1322388" cy="414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9637" name="Line 21"/>
          <p:cNvSpPr>
            <a:spLocks noChangeShapeType="1"/>
          </p:cNvSpPr>
          <p:nvPr/>
        </p:nvSpPr>
        <p:spPr bwMode="auto">
          <a:xfrm flipH="1">
            <a:off x="3733800" y="6019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39638" name="Text Box 22"/>
          <p:cNvSpPr txBox="1">
            <a:spLocks noChangeArrowheads="1"/>
          </p:cNvSpPr>
          <p:nvPr/>
        </p:nvSpPr>
        <p:spPr bwMode="auto">
          <a:xfrm>
            <a:off x="7276942" y="5699125"/>
            <a:ext cx="31942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Symbol" panose="05050102010706020507" pitchFamily="18" charset="2"/>
              </a:rPr>
              <a:t>r</a:t>
            </a:r>
            <a:r>
              <a:rPr lang="en-US">
                <a:latin typeface="Symbol" panose="05050102010706020507" pitchFamily="18" charset="2"/>
              </a:rPr>
              <a:t>(</a:t>
            </a:r>
            <a:r>
              <a:rPr lang="en-US"/>
              <a:t>X</a:t>
            </a:r>
            <a:r>
              <a:rPr lang="en-US">
                <a:latin typeface="Symbol" panose="05050102010706020507" pitchFamily="18" charset="2"/>
              </a:rPr>
              <a:t>)</a:t>
            </a:r>
            <a:r>
              <a:rPr lang="en-US"/>
              <a:t> denotes </a:t>
            </a:r>
            <a:r>
              <a:rPr lang="en-US">
                <a:latin typeface="Symbol" panose="05050102010706020507" pitchFamily="18" charset="2"/>
              </a:rPr>
              <a:t>r</a:t>
            </a:r>
            <a:r>
              <a:rPr lang="en-US"/>
              <a:t> is a function of X</a:t>
            </a:r>
          </a:p>
        </p:txBody>
      </p:sp>
    </p:spTree>
    <p:extLst>
      <p:ext uri="{BB962C8B-B14F-4D97-AF65-F5344CB8AC3E}">
        <p14:creationId xmlns:p14="http://schemas.microsoft.com/office/powerpoint/2010/main" val="375597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7239000" cy="1143000"/>
          </a:xfrm>
        </p:spPr>
        <p:txBody>
          <a:bodyPr/>
          <a:lstStyle/>
          <a:p>
            <a:r>
              <a:rPr lang="en-US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Coupled Differential Equation for Packed Bed Reactors</a:t>
            </a:r>
          </a:p>
        </p:txBody>
      </p:sp>
      <p:graphicFrame>
        <p:nvGraphicFramePr>
          <p:cNvPr id="242691" name="Object 3"/>
          <p:cNvGraphicFramePr>
            <a:graphicFrameLocks noChangeAspect="1"/>
          </p:cNvGraphicFramePr>
          <p:nvPr/>
        </p:nvGraphicFramePr>
        <p:xfrm>
          <a:off x="2895600" y="4495800"/>
          <a:ext cx="1809750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3" imgW="825480" imgH="457200" progId="Equation.3">
                  <p:embed/>
                </p:oleObj>
              </mc:Choice>
              <mc:Fallback>
                <p:oleObj name="Equation" r:id="rId3" imgW="825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495800"/>
                        <a:ext cx="1809750" cy="10048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2693" name="Group 5"/>
          <p:cNvGrpSpPr>
            <a:grpSpLocks/>
          </p:cNvGrpSpPr>
          <p:nvPr/>
        </p:nvGrpSpPr>
        <p:grpSpPr bwMode="auto">
          <a:xfrm>
            <a:off x="4953001" y="4648204"/>
            <a:ext cx="4619625" cy="461963"/>
            <a:chOff x="2112" y="1776"/>
            <a:chExt cx="2910" cy="291"/>
          </a:xfrm>
        </p:grpSpPr>
        <p:sp>
          <p:nvSpPr>
            <p:cNvPr id="242694" name="Line 6"/>
            <p:cNvSpPr>
              <a:spLocks noChangeShapeType="1"/>
            </p:cNvSpPr>
            <p:nvPr/>
          </p:nvSpPr>
          <p:spPr bwMode="auto">
            <a:xfrm>
              <a:off x="2112" y="1968"/>
              <a:ext cx="1920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42695" name="Text Box 7"/>
            <p:cNvSpPr txBox="1">
              <a:spLocks noChangeArrowheads="1"/>
            </p:cNvSpPr>
            <p:nvPr/>
          </p:nvSpPr>
          <p:spPr bwMode="auto">
            <a:xfrm>
              <a:off x="4284" y="1776"/>
              <a:ext cx="73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rgbClr val="000066"/>
                  </a:solidFill>
                </a:rPr>
                <a:t>f</a:t>
              </a:r>
              <a:r>
                <a:rPr lang="en-US" sz="2400" i="1" baseline="-25000">
                  <a:solidFill>
                    <a:srgbClr val="000066"/>
                  </a:solidFill>
                </a:rPr>
                <a:t>1</a:t>
              </a:r>
              <a:r>
                <a:rPr lang="en-US" sz="2400" i="1">
                  <a:solidFill>
                    <a:srgbClr val="000066"/>
                  </a:solidFill>
                </a:rPr>
                <a:t>(P,T, X)</a:t>
              </a:r>
              <a:endParaRPr lang="en-US" sz="2400">
                <a:solidFill>
                  <a:srgbClr val="000066"/>
                </a:solidFill>
              </a:endParaRPr>
            </a:p>
          </p:txBody>
        </p:sp>
      </p:grpSp>
      <p:grpSp>
        <p:nvGrpSpPr>
          <p:cNvPr id="242696" name="Group 8"/>
          <p:cNvGrpSpPr>
            <a:grpSpLocks/>
          </p:cNvGrpSpPr>
          <p:nvPr/>
        </p:nvGrpSpPr>
        <p:grpSpPr bwMode="auto">
          <a:xfrm>
            <a:off x="6096000" y="2438406"/>
            <a:ext cx="3201988" cy="461963"/>
            <a:chOff x="3360" y="2832"/>
            <a:chExt cx="1407" cy="291"/>
          </a:xfrm>
        </p:grpSpPr>
        <p:sp>
          <p:nvSpPr>
            <p:cNvPr id="242697" name="Line 9"/>
            <p:cNvSpPr>
              <a:spLocks noChangeShapeType="1"/>
            </p:cNvSpPr>
            <p:nvPr/>
          </p:nvSpPr>
          <p:spPr bwMode="auto">
            <a:xfrm>
              <a:off x="3360" y="2976"/>
              <a:ext cx="624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42698" name="Text Box 10"/>
            <p:cNvSpPr txBox="1">
              <a:spLocks noChangeArrowheads="1"/>
            </p:cNvSpPr>
            <p:nvPr/>
          </p:nvSpPr>
          <p:spPr bwMode="auto">
            <a:xfrm>
              <a:off x="4252" y="2832"/>
              <a:ext cx="5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rgbClr val="800000"/>
                  </a:solidFill>
                </a:rPr>
                <a:t>f</a:t>
              </a:r>
              <a:r>
                <a:rPr lang="en-US" sz="2400" i="1" baseline="-25000">
                  <a:solidFill>
                    <a:srgbClr val="800000"/>
                  </a:solidFill>
                </a:rPr>
                <a:t>2</a:t>
              </a:r>
              <a:r>
                <a:rPr lang="en-US" sz="2400" i="1">
                  <a:solidFill>
                    <a:srgbClr val="800000"/>
                  </a:solidFill>
                </a:rPr>
                <a:t>(P,T, X)</a:t>
              </a:r>
            </a:p>
          </p:txBody>
        </p:sp>
      </p:grpSp>
      <p:sp>
        <p:nvSpPr>
          <p:cNvPr id="242699" name="Line 11"/>
          <p:cNvSpPr>
            <a:spLocks noChangeShapeType="1"/>
          </p:cNvSpPr>
          <p:nvPr/>
        </p:nvSpPr>
        <p:spPr bwMode="auto">
          <a:xfrm>
            <a:off x="1524000" y="13716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graphicFrame>
        <p:nvGraphicFramePr>
          <p:cNvPr id="242700" name="Object 12"/>
          <p:cNvGraphicFramePr>
            <a:graphicFrameLocks noChangeAspect="1"/>
          </p:cNvGraphicFramePr>
          <p:nvPr/>
        </p:nvGraphicFramePr>
        <p:xfrm>
          <a:off x="2295525" y="2209801"/>
          <a:ext cx="33655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5" imgW="1650960" imgH="431640" progId="Equation.3">
                  <p:embed/>
                </p:oleObj>
              </mc:Choice>
              <mc:Fallback>
                <p:oleObj name="Equation" r:id="rId5" imgW="1650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525" y="2209801"/>
                        <a:ext cx="3365500" cy="8794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320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r>
              <a:rPr lang="en-US" sz="4400"/>
              <a:t>Membrane Reactors</a:t>
            </a:r>
          </a:p>
        </p:txBody>
      </p:sp>
    </p:spTree>
    <p:extLst>
      <p:ext uri="{BB962C8B-B14F-4D97-AF65-F5344CB8AC3E}">
        <p14:creationId xmlns:p14="http://schemas.microsoft.com/office/powerpoint/2010/main" val="41683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457200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Membrane – Terminologies</a:t>
            </a:r>
          </a:p>
        </p:txBody>
      </p:sp>
      <p:sp>
        <p:nvSpPr>
          <p:cNvPr id="180227" name="Line 3"/>
          <p:cNvSpPr>
            <a:spLocks noChangeShapeType="1"/>
          </p:cNvSpPr>
          <p:nvPr/>
        </p:nvSpPr>
        <p:spPr bwMode="auto">
          <a:xfrm>
            <a:off x="1524000" y="609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1736726" y="904875"/>
            <a:ext cx="893127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608138" indent="-1608138">
              <a:tabLst>
                <a:tab pos="16081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722438">
              <a:tabLst>
                <a:tab pos="16081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836738">
              <a:tabLst>
                <a:tab pos="16081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51038">
              <a:tabLst>
                <a:tab pos="16081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5338">
              <a:tabLst>
                <a:tab pos="16081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38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9738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6938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4138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u="sng"/>
              <a:t>Membrane</a:t>
            </a:r>
            <a:r>
              <a:rPr lang="en-US"/>
              <a:t>: 	A material that allows selective permeation (or passing through) of certain molecules (species).</a:t>
            </a:r>
          </a:p>
          <a:p>
            <a:endParaRPr lang="en-US"/>
          </a:p>
          <a:p>
            <a:r>
              <a:rPr lang="en-US" u="sng"/>
              <a:t>Permeate</a:t>
            </a:r>
            <a:r>
              <a:rPr lang="en-US"/>
              <a:t>: 	The part of the fluid stream that passes through the membrane.</a:t>
            </a:r>
          </a:p>
          <a:p>
            <a:endParaRPr lang="en-US"/>
          </a:p>
          <a:p>
            <a:r>
              <a:rPr lang="en-US" u="sng"/>
              <a:t>Retentate</a:t>
            </a:r>
            <a:r>
              <a:rPr lang="en-US"/>
              <a:t>: 	The part of the fluid stream that does not pass through the membrane.</a:t>
            </a:r>
          </a:p>
        </p:txBody>
      </p:sp>
      <p:sp>
        <p:nvSpPr>
          <p:cNvPr id="180229" name="Rectangle 5" descr="Wide upward diagonal"/>
          <p:cNvSpPr>
            <a:spLocks noChangeArrowheads="1"/>
          </p:cNvSpPr>
          <p:nvPr/>
        </p:nvSpPr>
        <p:spPr bwMode="auto">
          <a:xfrm>
            <a:off x="4724400" y="4759325"/>
            <a:ext cx="2819400" cy="152400"/>
          </a:xfrm>
          <a:prstGeom prst="rect">
            <a:avLst/>
          </a:prstGeom>
          <a:pattFill prst="wdUpDiag">
            <a:fgClr>
              <a:srgbClr val="00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0230" name="Rectangle 6" descr="Wide upward diagonal"/>
          <p:cNvSpPr>
            <a:spLocks noChangeArrowheads="1"/>
          </p:cNvSpPr>
          <p:nvPr/>
        </p:nvSpPr>
        <p:spPr bwMode="auto">
          <a:xfrm>
            <a:off x="4724400" y="5597525"/>
            <a:ext cx="2819400" cy="152400"/>
          </a:xfrm>
          <a:prstGeom prst="rect">
            <a:avLst/>
          </a:prstGeom>
          <a:pattFill prst="wdUpDiag">
            <a:fgClr>
              <a:srgbClr val="00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0231" name="Line 7"/>
          <p:cNvSpPr>
            <a:spLocks noChangeShapeType="1"/>
          </p:cNvSpPr>
          <p:nvPr/>
        </p:nvSpPr>
        <p:spPr bwMode="auto">
          <a:xfrm>
            <a:off x="4419600" y="5216525"/>
            <a:ext cx="762000" cy="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0232" name="Text Box 8"/>
          <p:cNvSpPr txBox="1">
            <a:spLocks noChangeArrowheads="1"/>
          </p:cNvSpPr>
          <p:nvPr/>
        </p:nvSpPr>
        <p:spPr bwMode="auto">
          <a:xfrm>
            <a:off x="3566766" y="4911726"/>
            <a:ext cx="7909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99FF"/>
                </a:solidFill>
              </a:rPr>
              <a:t>Feed</a:t>
            </a:r>
          </a:p>
        </p:txBody>
      </p:sp>
      <p:sp>
        <p:nvSpPr>
          <p:cNvPr id="180233" name="Line 9"/>
          <p:cNvSpPr>
            <a:spLocks noChangeShapeType="1"/>
          </p:cNvSpPr>
          <p:nvPr/>
        </p:nvSpPr>
        <p:spPr bwMode="auto">
          <a:xfrm>
            <a:off x="6858000" y="5216525"/>
            <a:ext cx="1752600" cy="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0234" name="Text Box 10"/>
          <p:cNvSpPr txBox="1">
            <a:spLocks noChangeArrowheads="1"/>
          </p:cNvSpPr>
          <p:nvPr/>
        </p:nvSpPr>
        <p:spPr bwMode="auto">
          <a:xfrm>
            <a:off x="8672114" y="4953001"/>
            <a:ext cx="1406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A50021"/>
                </a:solidFill>
              </a:rPr>
              <a:t>Retentate</a:t>
            </a:r>
          </a:p>
        </p:txBody>
      </p:sp>
      <p:sp>
        <p:nvSpPr>
          <p:cNvPr id="180235" name="Line 11"/>
          <p:cNvSpPr>
            <a:spLocks noChangeShapeType="1"/>
          </p:cNvSpPr>
          <p:nvPr/>
        </p:nvSpPr>
        <p:spPr bwMode="auto">
          <a:xfrm flipV="1">
            <a:off x="5105400" y="4530725"/>
            <a:ext cx="0" cy="533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0236" name="Line 12"/>
          <p:cNvSpPr>
            <a:spLocks noChangeShapeType="1"/>
          </p:cNvSpPr>
          <p:nvPr/>
        </p:nvSpPr>
        <p:spPr bwMode="auto">
          <a:xfrm flipH="1" flipV="1">
            <a:off x="7086600" y="4530725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0237" name="Line 13"/>
          <p:cNvSpPr>
            <a:spLocks noChangeShapeType="1"/>
          </p:cNvSpPr>
          <p:nvPr/>
        </p:nvSpPr>
        <p:spPr bwMode="auto">
          <a:xfrm flipV="1">
            <a:off x="1524000" y="3962400"/>
            <a:ext cx="9144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0238" name="Rectangle 14"/>
          <p:cNvSpPr>
            <a:spLocks noChangeArrowheads="1"/>
          </p:cNvSpPr>
          <p:nvPr/>
        </p:nvSpPr>
        <p:spPr bwMode="auto">
          <a:xfrm>
            <a:off x="4724400" y="4378325"/>
            <a:ext cx="28194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0239" name="Line 15"/>
          <p:cNvSpPr>
            <a:spLocks noChangeShapeType="1"/>
          </p:cNvSpPr>
          <p:nvPr/>
        </p:nvSpPr>
        <p:spPr bwMode="auto">
          <a:xfrm>
            <a:off x="5105400" y="5445125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0240" name="Line 16"/>
          <p:cNvSpPr>
            <a:spLocks noChangeShapeType="1"/>
          </p:cNvSpPr>
          <p:nvPr/>
        </p:nvSpPr>
        <p:spPr bwMode="auto">
          <a:xfrm>
            <a:off x="7086600" y="5521325"/>
            <a:ext cx="0" cy="3810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0241" name="Line 17"/>
          <p:cNvSpPr>
            <a:spLocks noChangeShapeType="1"/>
          </p:cNvSpPr>
          <p:nvPr/>
        </p:nvSpPr>
        <p:spPr bwMode="auto">
          <a:xfrm flipV="1">
            <a:off x="6019800" y="4530725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0242" name="Line 18"/>
          <p:cNvSpPr>
            <a:spLocks noChangeShapeType="1"/>
          </p:cNvSpPr>
          <p:nvPr/>
        </p:nvSpPr>
        <p:spPr bwMode="auto">
          <a:xfrm>
            <a:off x="6019800" y="5445125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0243" name="Line 19"/>
          <p:cNvSpPr>
            <a:spLocks noChangeShapeType="1"/>
          </p:cNvSpPr>
          <p:nvPr/>
        </p:nvSpPr>
        <p:spPr bwMode="auto">
          <a:xfrm>
            <a:off x="7391400" y="4530725"/>
            <a:ext cx="11430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0244" name="Line 20"/>
          <p:cNvSpPr>
            <a:spLocks noChangeShapeType="1"/>
          </p:cNvSpPr>
          <p:nvPr/>
        </p:nvSpPr>
        <p:spPr bwMode="auto">
          <a:xfrm>
            <a:off x="7239000" y="6054725"/>
            <a:ext cx="13716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0245" name="Text Box 21"/>
          <p:cNvSpPr txBox="1">
            <a:spLocks noChangeArrowheads="1"/>
          </p:cNvSpPr>
          <p:nvPr/>
        </p:nvSpPr>
        <p:spPr bwMode="auto">
          <a:xfrm>
            <a:off x="8607456" y="4343401"/>
            <a:ext cx="13953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8000"/>
                </a:solidFill>
              </a:rPr>
              <a:t>Permeate</a:t>
            </a:r>
          </a:p>
        </p:txBody>
      </p:sp>
      <p:sp>
        <p:nvSpPr>
          <p:cNvPr id="180246" name="Text Box 22"/>
          <p:cNvSpPr txBox="1">
            <a:spLocks noChangeArrowheads="1"/>
          </p:cNvSpPr>
          <p:nvPr/>
        </p:nvSpPr>
        <p:spPr bwMode="auto">
          <a:xfrm>
            <a:off x="8667781" y="5826126"/>
            <a:ext cx="13953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8000"/>
                </a:solidFill>
              </a:rPr>
              <a:t>Permeate</a:t>
            </a:r>
          </a:p>
        </p:txBody>
      </p:sp>
      <p:sp>
        <p:nvSpPr>
          <p:cNvPr id="180247" name="Line 23"/>
          <p:cNvSpPr>
            <a:spLocks noChangeShapeType="1"/>
          </p:cNvSpPr>
          <p:nvPr/>
        </p:nvSpPr>
        <p:spPr bwMode="auto">
          <a:xfrm flipH="1">
            <a:off x="2743200" y="4835525"/>
            <a:ext cx="2133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0248" name="Line 24"/>
          <p:cNvSpPr>
            <a:spLocks noChangeShapeType="1"/>
          </p:cNvSpPr>
          <p:nvPr/>
        </p:nvSpPr>
        <p:spPr bwMode="auto">
          <a:xfrm flipH="1" flipV="1">
            <a:off x="2667000" y="5292725"/>
            <a:ext cx="2209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0249" name="Text Box 25"/>
          <p:cNvSpPr txBox="1">
            <a:spLocks noChangeArrowheads="1"/>
          </p:cNvSpPr>
          <p:nvPr/>
        </p:nvSpPr>
        <p:spPr bwMode="auto">
          <a:xfrm>
            <a:off x="1682967" y="4911726"/>
            <a:ext cx="1572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Membrane</a:t>
            </a:r>
          </a:p>
        </p:txBody>
      </p:sp>
      <p:sp>
        <p:nvSpPr>
          <p:cNvPr id="180250" name="Text Box 26"/>
          <p:cNvSpPr txBox="1">
            <a:spLocks noChangeArrowheads="1"/>
          </p:cNvSpPr>
          <p:nvPr/>
        </p:nvSpPr>
        <p:spPr bwMode="auto">
          <a:xfrm>
            <a:off x="3124201" y="6461126"/>
            <a:ext cx="670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Schematic representation of a membrane separation process</a:t>
            </a:r>
          </a:p>
        </p:txBody>
      </p:sp>
    </p:spTree>
    <p:extLst>
      <p:ext uri="{BB962C8B-B14F-4D97-AF65-F5344CB8AC3E}">
        <p14:creationId xmlns:p14="http://schemas.microsoft.com/office/powerpoint/2010/main" val="267094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1359</Words>
  <Application>Microsoft Office PowerPoint</Application>
  <PresentationFormat>Custom</PresentationFormat>
  <Paragraphs>314</Paragraphs>
  <Slides>48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Office Theme</vt:lpstr>
      <vt:lpstr>Equation</vt:lpstr>
      <vt:lpstr>PowerPoint Presentation</vt:lpstr>
      <vt:lpstr>PowerPoint Presentation</vt:lpstr>
      <vt:lpstr>Pressure Drop as a Function of Catalyst Weight in a Reactor</vt:lpstr>
      <vt:lpstr>Pressure Drop as a Function of Catalyst Mass (w)</vt:lpstr>
      <vt:lpstr>PowerPoint Presentation</vt:lpstr>
      <vt:lpstr>PowerPoint Presentation</vt:lpstr>
      <vt:lpstr>Coupled Differential Equation for Packed Bed Reactors</vt:lpstr>
      <vt:lpstr>Membrane Reactors</vt:lpstr>
      <vt:lpstr>Membrane – Terminologies</vt:lpstr>
      <vt:lpstr>Membrane Reactors – What and Why?</vt:lpstr>
      <vt:lpstr>PowerPoint Presentation</vt:lpstr>
      <vt:lpstr>PowerPoint Presentation</vt:lpstr>
      <vt:lpstr>Membrane Reactor: General Mole Balance</vt:lpstr>
      <vt:lpstr>Membrane Reactor: Permeation Rate</vt:lpstr>
      <vt:lpstr>Micro-Reactors</vt:lpstr>
      <vt:lpstr>PowerPoint Presentation</vt:lpstr>
      <vt:lpstr>Micro-reactors: Introduction</vt:lpstr>
      <vt:lpstr>Micro-channel Reactors</vt:lpstr>
      <vt:lpstr>Micro-channel Reactors</vt:lpstr>
      <vt:lpstr>Micro-Channel Development at ‘Karan Research Group’</vt:lpstr>
      <vt:lpstr>The Role of the Reactor “From Well to Wheel”</vt:lpstr>
      <vt:lpstr>Micro-channel reactor: alumina substrate</vt:lpstr>
      <vt:lpstr>Micro-channel reactor:  aluminium substrate</vt:lpstr>
      <vt:lpstr>….Testing Catalyst  Activity</vt:lpstr>
      <vt:lpstr>Computational Modelling</vt:lpstr>
      <vt:lpstr>GMBE for a Catalyst Coated Microchannel Reactor</vt:lpstr>
      <vt:lpstr>Semi-Batch Reactors</vt:lpstr>
      <vt:lpstr>PowerPoint Presentation</vt:lpstr>
      <vt:lpstr>PowerPoint Presentation</vt:lpstr>
      <vt:lpstr>Semi-Batch Reactors - GMBE</vt:lpstr>
      <vt:lpstr>Semi-Batch Reactors - GMBE</vt:lpstr>
      <vt:lpstr>Semi-Batch Reactors - GMBE</vt:lpstr>
      <vt:lpstr>Semi-Batch Reactors – GMBE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amazzon</cp:lastModifiedBy>
  <cp:revision>18</cp:revision>
  <dcterms:created xsi:type="dcterms:W3CDTF">2018-12-03T12:03:58Z</dcterms:created>
  <dcterms:modified xsi:type="dcterms:W3CDTF">2018-12-03T21:20:11Z</dcterms:modified>
</cp:coreProperties>
</file>